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1818" r:id="rId2"/>
    <p:sldId id="1919" r:id="rId3"/>
    <p:sldId id="1920" r:id="rId4"/>
    <p:sldId id="1926" r:id="rId5"/>
    <p:sldId id="1921" r:id="rId6"/>
    <p:sldId id="1927" r:id="rId7"/>
    <p:sldId id="1928" r:id="rId8"/>
    <p:sldId id="1929" r:id="rId9"/>
    <p:sldId id="1851" r:id="rId10"/>
    <p:sldId id="1932" r:id="rId11"/>
    <p:sldId id="1933" r:id="rId12"/>
    <p:sldId id="1939" r:id="rId13"/>
    <p:sldId id="1935" r:id="rId14"/>
    <p:sldId id="1936" r:id="rId15"/>
    <p:sldId id="1937" r:id="rId16"/>
    <p:sldId id="1938" r:id="rId17"/>
    <p:sldId id="1940" r:id="rId18"/>
    <p:sldId id="1943" r:id="rId19"/>
    <p:sldId id="1931" r:id="rId20"/>
    <p:sldId id="1930" r:id="rId21"/>
    <p:sldId id="1922" r:id="rId22"/>
    <p:sldId id="1944" r:id="rId23"/>
    <p:sldId id="1945" r:id="rId24"/>
    <p:sldId id="1946" r:id="rId25"/>
    <p:sldId id="1947" r:id="rId26"/>
    <p:sldId id="1948" r:id="rId27"/>
    <p:sldId id="1904" r:id="rId28"/>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34">
          <p15:clr>
            <a:srgbClr val="A4A3A4"/>
          </p15:clr>
        </p15:guide>
        <p15:guide id="2" orient="horz" pos="508">
          <p15:clr>
            <a:srgbClr val="A4A3A4"/>
          </p15:clr>
        </p15:guide>
        <p15:guide id="3" pos="7680">
          <p15:clr>
            <a:srgbClr val="A4A3A4"/>
          </p15:clr>
        </p15:guide>
        <p15:guide id="4" pos="14240">
          <p15:clr>
            <a:srgbClr val="A4A3A4"/>
          </p15:clr>
        </p15:guide>
        <p15:guide id="5" pos="110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41B31"/>
    <a:srgbClr val="2750F0"/>
    <a:srgbClr val="19D3F0"/>
    <a:srgbClr val="FF4218"/>
    <a:srgbClr val="FF9B00"/>
    <a:srgbClr val="328CCD"/>
    <a:srgbClr val="19B49B"/>
    <a:srgbClr val="00AAF0"/>
    <a:srgbClr val="F55055"/>
    <a:srgbClr val="F5AA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57" autoAdjust="0"/>
    <p:restoredTop sz="95133" autoAdjust="0"/>
  </p:normalViewPr>
  <p:slideViewPr>
    <p:cSldViewPr snapToGrid="0" snapToObjects="1">
      <p:cViewPr varScale="1">
        <p:scale>
          <a:sx n="45" d="100"/>
          <a:sy n="45" d="100"/>
        </p:scale>
        <p:origin x="690" y="60"/>
      </p:cViewPr>
      <p:guideLst>
        <p:guide orient="horz" pos="8134"/>
        <p:guide orient="horz" pos="508"/>
        <p:guide pos="7680"/>
        <p:guide pos="14240"/>
        <p:guide pos="11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9" d="100"/>
        <a:sy n="29"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EC1118-19EC-6146-AFC8-EE04EB2983FA}" type="datetimeFigureOut">
              <a:rPr kumimoji="1" lang="zh-CN" altLang="en-US" smtClean="0"/>
              <a:t>2017/5/17</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71CFA99-7C95-F945-AB88-72658262D43E}" type="slidenum">
              <a:rPr kumimoji="1" lang="zh-CN" altLang="en-US" smtClean="0"/>
              <a:t>‹#›</a:t>
            </a:fld>
            <a:endParaRPr kumimoji="1" lang="zh-CN" altLang="en-US"/>
          </a:p>
        </p:txBody>
      </p:sp>
    </p:spTree>
    <p:extLst>
      <p:ext uri="{BB962C8B-B14F-4D97-AF65-F5344CB8AC3E}">
        <p14:creationId xmlns:p14="http://schemas.microsoft.com/office/powerpoint/2010/main" val="35376127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2017-05-17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t>1</a:t>
            </a:fld>
            <a:endParaRPr lang="en-US" dirty="0"/>
          </a:p>
        </p:txBody>
      </p:sp>
    </p:spTree>
    <p:extLst>
      <p:ext uri="{BB962C8B-B14F-4D97-AF65-F5344CB8AC3E}">
        <p14:creationId xmlns:p14="http://schemas.microsoft.com/office/powerpoint/2010/main" val="371837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58343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t>27</a:t>
            </a:fld>
            <a:endParaRPr lang="en-US" dirty="0"/>
          </a:p>
        </p:txBody>
      </p:sp>
    </p:spTree>
    <p:extLst>
      <p:ext uri="{BB962C8B-B14F-4D97-AF65-F5344CB8AC3E}">
        <p14:creationId xmlns:p14="http://schemas.microsoft.com/office/powerpoint/2010/main" val="3718370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rakes Slides">
    <p:spTree>
      <p:nvGrpSpPr>
        <p:cNvPr id="1" name=""/>
        <p:cNvGrpSpPr/>
        <p:nvPr/>
      </p:nvGrpSpPr>
      <p:grpSpPr>
        <a:xfrm>
          <a:off x="0" y="0"/>
          <a:ext cx="0" cy="0"/>
          <a:chOff x="0" y="0"/>
          <a:chExt cx="0" cy="0"/>
        </a:xfrm>
      </p:grpSpPr>
      <p:sp>
        <p:nvSpPr>
          <p:cNvPr id="2" name="Rectangle 1"/>
          <p:cNvSpPr/>
          <p:nvPr userDrawn="1"/>
        </p:nvSpPr>
        <p:spPr>
          <a:xfrm>
            <a:off x="20968328" y="512435"/>
            <a:ext cx="3319794" cy="13145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userDrawn="1"/>
        </p:nvSpPr>
        <p:spPr>
          <a:xfrm>
            <a:off x="19152468" y="12255471"/>
            <a:ext cx="3996970" cy="13145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1105264" y="12401492"/>
            <a:ext cx="5066434" cy="13145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85997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f Layout 3">
    <p:spTree>
      <p:nvGrpSpPr>
        <p:cNvPr id="1" name=""/>
        <p:cNvGrpSpPr/>
        <p:nvPr/>
      </p:nvGrpSpPr>
      <p:grpSpPr>
        <a:xfrm>
          <a:off x="0" y="0"/>
          <a:ext cx="0" cy="0"/>
          <a:chOff x="0" y="0"/>
          <a:chExt cx="0" cy="0"/>
        </a:xfrm>
      </p:grpSpPr>
      <p:sp>
        <p:nvSpPr>
          <p:cNvPr id="11" name="Picture Placeholder 13"/>
          <p:cNvSpPr>
            <a:spLocks noGrp="1" noChangeAspect="1"/>
          </p:cNvSpPr>
          <p:nvPr>
            <p:ph type="pic" sz="quarter" idx="23" hasCustomPrompt="1"/>
          </p:nvPr>
        </p:nvSpPr>
        <p:spPr>
          <a:xfrm>
            <a:off x="16506123" y="6193576"/>
            <a:ext cx="2653195" cy="2651504"/>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
        <p:nvSpPr>
          <p:cNvPr id="12" name="Picture Placeholder 13"/>
          <p:cNvSpPr>
            <a:spLocks noGrp="1" noChangeAspect="1"/>
          </p:cNvSpPr>
          <p:nvPr>
            <p:ph type="pic" sz="quarter" idx="24" hasCustomPrompt="1"/>
          </p:nvPr>
        </p:nvSpPr>
        <p:spPr>
          <a:xfrm>
            <a:off x="15045845" y="3608912"/>
            <a:ext cx="2653195" cy="2651504"/>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
        <p:nvSpPr>
          <p:cNvPr id="13" name="Picture Placeholder 13"/>
          <p:cNvSpPr>
            <a:spLocks noGrp="1" noChangeAspect="1"/>
          </p:cNvSpPr>
          <p:nvPr>
            <p:ph type="pic" sz="quarter" idx="25" hasCustomPrompt="1"/>
          </p:nvPr>
        </p:nvSpPr>
        <p:spPr>
          <a:xfrm>
            <a:off x="17966400" y="3608912"/>
            <a:ext cx="2653195" cy="2651504"/>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
        <p:nvSpPr>
          <p:cNvPr id="14" name="Picture Placeholder 13"/>
          <p:cNvSpPr>
            <a:spLocks noGrp="1" noChangeAspect="1"/>
          </p:cNvSpPr>
          <p:nvPr>
            <p:ph type="pic" sz="quarter" idx="26" hasCustomPrompt="1"/>
          </p:nvPr>
        </p:nvSpPr>
        <p:spPr>
          <a:xfrm>
            <a:off x="19359837" y="6193576"/>
            <a:ext cx="2653195" cy="2651504"/>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
        <p:nvSpPr>
          <p:cNvPr id="15" name="Picture Placeholder 13"/>
          <p:cNvSpPr>
            <a:spLocks noGrp="1" noChangeAspect="1"/>
          </p:cNvSpPr>
          <p:nvPr>
            <p:ph type="pic" sz="quarter" idx="27" hasCustomPrompt="1"/>
          </p:nvPr>
        </p:nvSpPr>
        <p:spPr>
          <a:xfrm>
            <a:off x="17966400" y="8778240"/>
            <a:ext cx="2653195" cy="2651504"/>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
        <p:nvSpPr>
          <p:cNvPr id="16" name="Picture Placeholder 13"/>
          <p:cNvSpPr>
            <a:spLocks noGrp="1" noChangeAspect="1"/>
          </p:cNvSpPr>
          <p:nvPr>
            <p:ph type="pic" sz="quarter" idx="28" hasCustomPrompt="1"/>
          </p:nvPr>
        </p:nvSpPr>
        <p:spPr>
          <a:xfrm>
            <a:off x="13652407" y="6193576"/>
            <a:ext cx="2653195" cy="2651504"/>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
        <p:nvSpPr>
          <p:cNvPr id="17" name="Picture Placeholder 13"/>
          <p:cNvSpPr>
            <a:spLocks noGrp="1" noChangeAspect="1"/>
          </p:cNvSpPr>
          <p:nvPr>
            <p:ph type="pic" sz="quarter" idx="29" hasCustomPrompt="1"/>
          </p:nvPr>
        </p:nvSpPr>
        <p:spPr>
          <a:xfrm>
            <a:off x="15045845" y="8778240"/>
            <a:ext cx="2653195" cy="2651504"/>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Tree>
    <p:extLst>
      <p:ext uri="{BB962C8B-B14F-4D97-AF65-F5344CB8AC3E}">
        <p14:creationId xmlns:p14="http://schemas.microsoft.com/office/powerpoint/2010/main" val="22999204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With Half Image">
    <p:spTree>
      <p:nvGrpSpPr>
        <p:cNvPr id="1" name=""/>
        <p:cNvGrpSpPr/>
        <p:nvPr/>
      </p:nvGrpSpPr>
      <p:grpSpPr>
        <a:xfrm>
          <a:off x="0" y="0"/>
          <a:ext cx="0" cy="0"/>
          <a:chOff x="0" y="0"/>
          <a:chExt cx="0" cy="0"/>
        </a:xfrm>
      </p:grpSpPr>
      <p:sp>
        <p:nvSpPr>
          <p:cNvPr id="6" name="Picture Placeholder 10"/>
          <p:cNvSpPr>
            <a:spLocks noGrp="1"/>
          </p:cNvSpPr>
          <p:nvPr>
            <p:ph type="pic" sz="quarter" idx="30"/>
          </p:nvPr>
        </p:nvSpPr>
        <p:spPr>
          <a:xfrm>
            <a:off x="0" y="0"/>
            <a:ext cx="11519949" cy="13716000"/>
          </a:xfrm>
          <a:custGeom>
            <a:avLst/>
            <a:gdLst/>
            <a:ahLst/>
            <a:cxnLst/>
            <a:rect l="l" t="t" r="r" b="b"/>
            <a:pathLst>
              <a:path w="11545516" h="13770768">
                <a:moveTo>
                  <a:pt x="0" y="0"/>
                </a:moveTo>
                <a:lnTo>
                  <a:pt x="11545516" y="0"/>
                </a:lnTo>
                <a:lnTo>
                  <a:pt x="11545516" y="4105067"/>
                </a:lnTo>
                <a:lnTo>
                  <a:pt x="11462824" y="4109243"/>
                </a:lnTo>
                <a:cubicBezTo>
                  <a:pt x="10995307" y="4156722"/>
                  <a:pt x="10630477" y="4551555"/>
                  <a:pt x="10630477" y="5031598"/>
                </a:cubicBezTo>
                <a:cubicBezTo>
                  <a:pt x="10630477" y="5511641"/>
                  <a:pt x="10995307" y="5906475"/>
                  <a:pt x="11462824" y="5953954"/>
                </a:cubicBezTo>
                <a:lnTo>
                  <a:pt x="11545516" y="5958129"/>
                </a:lnTo>
                <a:lnTo>
                  <a:pt x="11545516" y="6355239"/>
                </a:lnTo>
                <a:lnTo>
                  <a:pt x="11462824" y="6359415"/>
                </a:lnTo>
                <a:cubicBezTo>
                  <a:pt x="10995307" y="6406894"/>
                  <a:pt x="10630477" y="6801727"/>
                  <a:pt x="10630477" y="7281770"/>
                </a:cubicBezTo>
                <a:cubicBezTo>
                  <a:pt x="10630477" y="7761813"/>
                  <a:pt x="10995307" y="8156647"/>
                  <a:pt x="11462824" y="8204126"/>
                </a:cubicBezTo>
                <a:lnTo>
                  <a:pt x="11545516" y="8208301"/>
                </a:lnTo>
                <a:lnTo>
                  <a:pt x="11545516" y="8587487"/>
                </a:lnTo>
                <a:lnTo>
                  <a:pt x="11462824" y="8591663"/>
                </a:lnTo>
                <a:cubicBezTo>
                  <a:pt x="10995307" y="8639142"/>
                  <a:pt x="10630477" y="9033975"/>
                  <a:pt x="10630477" y="9514018"/>
                </a:cubicBezTo>
                <a:cubicBezTo>
                  <a:pt x="10630477" y="9994061"/>
                  <a:pt x="10995307" y="10388894"/>
                  <a:pt x="11462824" y="10436373"/>
                </a:cubicBezTo>
                <a:lnTo>
                  <a:pt x="11545516" y="10440549"/>
                </a:lnTo>
                <a:lnTo>
                  <a:pt x="11545516" y="10801811"/>
                </a:lnTo>
                <a:lnTo>
                  <a:pt x="11462824" y="10805987"/>
                </a:lnTo>
                <a:cubicBezTo>
                  <a:pt x="10995307" y="10853466"/>
                  <a:pt x="10630477" y="11248299"/>
                  <a:pt x="10630477" y="11728342"/>
                </a:cubicBezTo>
                <a:cubicBezTo>
                  <a:pt x="10630477" y="12208385"/>
                  <a:pt x="10995307" y="12603218"/>
                  <a:pt x="11462824" y="12650697"/>
                </a:cubicBezTo>
                <a:lnTo>
                  <a:pt x="11545516" y="12654873"/>
                </a:lnTo>
                <a:lnTo>
                  <a:pt x="11545516" y="13770768"/>
                </a:lnTo>
                <a:lnTo>
                  <a:pt x="0" y="13770768"/>
                </a:ln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a:p>
        </p:txBody>
      </p:sp>
    </p:spTree>
    <p:extLst>
      <p:ext uri="{BB962C8B-B14F-4D97-AF65-F5344CB8AC3E}">
        <p14:creationId xmlns:p14="http://schemas.microsoft.com/office/powerpoint/2010/main" val="1497032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with 8 images">
    <p:spTree>
      <p:nvGrpSpPr>
        <p:cNvPr id="1" name=""/>
        <p:cNvGrpSpPr/>
        <p:nvPr/>
      </p:nvGrpSpPr>
      <p:grpSpPr>
        <a:xfrm>
          <a:off x="0" y="0"/>
          <a:ext cx="0" cy="0"/>
          <a:chOff x="0" y="0"/>
          <a:chExt cx="0" cy="0"/>
        </a:xfrm>
      </p:grpSpPr>
      <p:sp>
        <p:nvSpPr>
          <p:cNvPr id="26" name="Picture Placeholder 13"/>
          <p:cNvSpPr>
            <a:spLocks noGrp="1"/>
          </p:cNvSpPr>
          <p:nvPr>
            <p:ph type="pic" sz="quarter" idx="30"/>
          </p:nvPr>
        </p:nvSpPr>
        <p:spPr>
          <a:xfrm>
            <a:off x="12397098" y="7664941"/>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27" name="Picture Placeholder 13"/>
          <p:cNvSpPr>
            <a:spLocks noGrp="1"/>
          </p:cNvSpPr>
          <p:nvPr>
            <p:ph type="pic" sz="quarter" idx="31"/>
          </p:nvPr>
        </p:nvSpPr>
        <p:spPr>
          <a:xfrm>
            <a:off x="7618381" y="7664941"/>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28" name="Picture Placeholder 13"/>
          <p:cNvSpPr>
            <a:spLocks noGrp="1"/>
          </p:cNvSpPr>
          <p:nvPr>
            <p:ph type="pic" sz="quarter" idx="32"/>
          </p:nvPr>
        </p:nvSpPr>
        <p:spPr>
          <a:xfrm>
            <a:off x="17162937" y="7664941"/>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29" name="Picture Placeholder 13"/>
          <p:cNvSpPr>
            <a:spLocks noGrp="1"/>
          </p:cNvSpPr>
          <p:nvPr>
            <p:ph type="pic" sz="quarter" idx="33"/>
          </p:nvPr>
        </p:nvSpPr>
        <p:spPr>
          <a:xfrm>
            <a:off x="2844425" y="7664941"/>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30" name="Picture Placeholder 13"/>
          <p:cNvSpPr>
            <a:spLocks noGrp="1"/>
          </p:cNvSpPr>
          <p:nvPr>
            <p:ph type="pic" sz="quarter" idx="34"/>
          </p:nvPr>
        </p:nvSpPr>
        <p:spPr>
          <a:xfrm>
            <a:off x="12397098" y="2727816"/>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31" name="Picture Placeholder 13"/>
          <p:cNvSpPr>
            <a:spLocks noGrp="1"/>
          </p:cNvSpPr>
          <p:nvPr>
            <p:ph type="pic" sz="quarter" idx="35"/>
          </p:nvPr>
        </p:nvSpPr>
        <p:spPr>
          <a:xfrm>
            <a:off x="7618381" y="2727816"/>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32" name="Picture Placeholder 13"/>
          <p:cNvSpPr>
            <a:spLocks noGrp="1"/>
          </p:cNvSpPr>
          <p:nvPr>
            <p:ph type="pic" sz="quarter" idx="36"/>
          </p:nvPr>
        </p:nvSpPr>
        <p:spPr>
          <a:xfrm>
            <a:off x="17162937" y="2727816"/>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33" name="Picture Placeholder 13"/>
          <p:cNvSpPr>
            <a:spLocks noGrp="1"/>
          </p:cNvSpPr>
          <p:nvPr>
            <p:ph type="pic" sz="quarter" idx="37"/>
          </p:nvPr>
        </p:nvSpPr>
        <p:spPr>
          <a:xfrm>
            <a:off x="2844425" y="2727816"/>
            <a:ext cx="4432550" cy="2493963"/>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2548080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ortfolio with 4 Circles">
    <p:spTree>
      <p:nvGrpSpPr>
        <p:cNvPr id="1" name=""/>
        <p:cNvGrpSpPr/>
        <p:nvPr/>
      </p:nvGrpSpPr>
      <p:grpSpPr>
        <a:xfrm>
          <a:off x="0" y="0"/>
          <a:ext cx="0" cy="0"/>
          <a:chOff x="0" y="0"/>
          <a:chExt cx="0" cy="0"/>
        </a:xfrm>
      </p:grpSpPr>
      <p:sp>
        <p:nvSpPr>
          <p:cNvPr id="14" name="Picture Placeholder 4"/>
          <p:cNvSpPr>
            <a:spLocks noGrp="1"/>
          </p:cNvSpPr>
          <p:nvPr>
            <p:ph type="pic" sz="quarter" idx="10"/>
          </p:nvPr>
        </p:nvSpPr>
        <p:spPr>
          <a:xfrm>
            <a:off x="17875621" y="4589638"/>
            <a:ext cx="3780688" cy="3765892"/>
          </a:xfrm>
          <a:custGeom>
            <a:avLst/>
            <a:gdLst>
              <a:gd name="connsiteX0" fmla="*/ 0 w 4025773"/>
              <a:gd name="connsiteY0" fmla="*/ 1649008 h 3298016"/>
              <a:gd name="connsiteX1" fmla="*/ 2012887 w 4025773"/>
              <a:gd name="connsiteY1" fmla="*/ 0 h 3298016"/>
              <a:gd name="connsiteX2" fmla="*/ 4025773 w 4025773"/>
              <a:gd name="connsiteY2" fmla="*/ 1649008 h 3298016"/>
              <a:gd name="connsiteX3" fmla="*/ 2012887 w 4025773"/>
              <a:gd name="connsiteY3" fmla="*/ 3298016 h 3298016"/>
              <a:gd name="connsiteX4" fmla="*/ 0 w 4025773"/>
              <a:gd name="connsiteY4" fmla="*/ 1649008 h 3298016"/>
              <a:gd name="connsiteX0" fmla="*/ 0 w 4025773"/>
              <a:gd name="connsiteY0" fmla="*/ 1894086 h 3543094"/>
              <a:gd name="connsiteX1" fmla="*/ 2146570 w 4025773"/>
              <a:gd name="connsiteY1" fmla="*/ 0 h 3543094"/>
              <a:gd name="connsiteX2" fmla="*/ 4025773 w 4025773"/>
              <a:gd name="connsiteY2" fmla="*/ 1894086 h 3543094"/>
              <a:gd name="connsiteX3" fmla="*/ 2012887 w 4025773"/>
              <a:gd name="connsiteY3" fmla="*/ 3543094 h 3543094"/>
              <a:gd name="connsiteX4" fmla="*/ 0 w 4025773"/>
              <a:gd name="connsiteY4" fmla="*/ 1894086 h 3543094"/>
              <a:gd name="connsiteX0" fmla="*/ 0 w 3780688"/>
              <a:gd name="connsiteY0" fmla="*/ 1894086 h 3543094"/>
              <a:gd name="connsiteX1" fmla="*/ 1901485 w 3780688"/>
              <a:gd name="connsiteY1" fmla="*/ 0 h 3543094"/>
              <a:gd name="connsiteX2" fmla="*/ 3780688 w 3780688"/>
              <a:gd name="connsiteY2" fmla="*/ 1894086 h 3543094"/>
              <a:gd name="connsiteX3" fmla="*/ 1767802 w 3780688"/>
              <a:gd name="connsiteY3" fmla="*/ 3543094 h 3543094"/>
              <a:gd name="connsiteX4" fmla="*/ 0 w 3780688"/>
              <a:gd name="connsiteY4" fmla="*/ 1894086 h 3543094"/>
              <a:gd name="connsiteX0" fmla="*/ 0 w 3780688"/>
              <a:gd name="connsiteY0" fmla="*/ 1894086 h 3765892"/>
              <a:gd name="connsiteX1" fmla="*/ 1901485 w 3780688"/>
              <a:gd name="connsiteY1" fmla="*/ 0 h 3765892"/>
              <a:gd name="connsiteX2" fmla="*/ 3780688 w 3780688"/>
              <a:gd name="connsiteY2" fmla="*/ 1894086 h 3765892"/>
              <a:gd name="connsiteX3" fmla="*/ 1879204 w 3780688"/>
              <a:gd name="connsiteY3" fmla="*/ 3765892 h 3765892"/>
              <a:gd name="connsiteX4" fmla="*/ 0 w 3780688"/>
              <a:gd name="connsiteY4" fmla="*/ 1894086 h 376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0688" h="3765892">
                <a:moveTo>
                  <a:pt x="0" y="1894086"/>
                </a:moveTo>
                <a:lnTo>
                  <a:pt x="1901485" y="0"/>
                </a:lnTo>
                <a:lnTo>
                  <a:pt x="3780688" y="1894086"/>
                </a:lnTo>
                <a:lnTo>
                  <a:pt x="1879204" y="3765892"/>
                </a:lnTo>
                <a:lnTo>
                  <a:pt x="0" y="1894086"/>
                </a:lnTo>
                <a:close/>
              </a:path>
            </a:pathLst>
          </a:custGeom>
        </p:spPr>
        <p:txBody>
          <a:bodyPr>
            <a:normAutofit/>
          </a:bodyPr>
          <a:lstStyle>
            <a:lvl1pPr>
              <a:defRPr sz="3200"/>
            </a:lvl1pPr>
          </a:lstStyle>
          <a:p>
            <a:endParaRPr lang="en-US"/>
          </a:p>
        </p:txBody>
      </p:sp>
      <p:sp>
        <p:nvSpPr>
          <p:cNvPr id="18" name="Picture Placeholder 4"/>
          <p:cNvSpPr>
            <a:spLocks noGrp="1"/>
          </p:cNvSpPr>
          <p:nvPr>
            <p:ph type="pic" sz="quarter" idx="11"/>
          </p:nvPr>
        </p:nvSpPr>
        <p:spPr>
          <a:xfrm>
            <a:off x="14094933" y="4589638"/>
            <a:ext cx="3780688" cy="3765892"/>
          </a:xfrm>
          <a:custGeom>
            <a:avLst/>
            <a:gdLst>
              <a:gd name="connsiteX0" fmla="*/ 0 w 4025773"/>
              <a:gd name="connsiteY0" fmla="*/ 1649008 h 3298016"/>
              <a:gd name="connsiteX1" fmla="*/ 2012887 w 4025773"/>
              <a:gd name="connsiteY1" fmla="*/ 0 h 3298016"/>
              <a:gd name="connsiteX2" fmla="*/ 4025773 w 4025773"/>
              <a:gd name="connsiteY2" fmla="*/ 1649008 h 3298016"/>
              <a:gd name="connsiteX3" fmla="*/ 2012887 w 4025773"/>
              <a:gd name="connsiteY3" fmla="*/ 3298016 h 3298016"/>
              <a:gd name="connsiteX4" fmla="*/ 0 w 4025773"/>
              <a:gd name="connsiteY4" fmla="*/ 1649008 h 3298016"/>
              <a:gd name="connsiteX0" fmla="*/ 0 w 4025773"/>
              <a:gd name="connsiteY0" fmla="*/ 1894086 h 3543094"/>
              <a:gd name="connsiteX1" fmla="*/ 2146570 w 4025773"/>
              <a:gd name="connsiteY1" fmla="*/ 0 h 3543094"/>
              <a:gd name="connsiteX2" fmla="*/ 4025773 w 4025773"/>
              <a:gd name="connsiteY2" fmla="*/ 1894086 h 3543094"/>
              <a:gd name="connsiteX3" fmla="*/ 2012887 w 4025773"/>
              <a:gd name="connsiteY3" fmla="*/ 3543094 h 3543094"/>
              <a:gd name="connsiteX4" fmla="*/ 0 w 4025773"/>
              <a:gd name="connsiteY4" fmla="*/ 1894086 h 3543094"/>
              <a:gd name="connsiteX0" fmla="*/ 0 w 3780688"/>
              <a:gd name="connsiteY0" fmla="*/ 1894086 h 3543094"/>
              <a:gd name="connsiteX1" fmla="*/ 1901485 w 3780688"/>
              <a:gd name="connsiteY1" fmla="*/ 0 h 3543094"/>
              <a:gd name="connsiteX2" fmla="*/ 3780688 w 3780688"/>
              <a:gd name="connsiteY2" fmla="*/ 1894086 h 3543094"/>
              <a:gd name="connsiteX3" fmla="*/ 1767802 w 3780688"/>
              <a:gd name="connsiteY3" fmla="*/ 3543094 h 3543094"/>
              <a:gd name="connsiteX4" fmla="*/ 0 w 3780688"/>
              <a:gd name="connsiteY4" fmla="*/ 1894086 h 3543094"/>
              <a:gd name="connsiteX0" fmla="*/ 0 w 3780688"/>
              <a:gd name="connsiteY0" fmla="*/ 1894086 h 3765892"/>
              <a:gd name="connsiteX1" fmla="*/ 1901485 w 3780688"/>
              <a:gd name="connsiteY1" fmla="*/ 0 h 3765892"/>
              <a:gd name="connsiteX2" fmla="*/ 3780688 w 3780688"/>
              <a:gd name="connsiteY2" fmla="*/ 1894086 h 3765892"/>
              <a:gd name="connsiteX3" fmla="*/ 1879204 w 3780688"/>
              <a:gd name="connsiteY3" fmla="*/ 3765892 h 3765892"/>
              <a:gd name="connsiteX4" fmla="*/ 0 w 3780688"/>
              <a:gd name="connsiteY4" fmla="*/ 1894086 h 376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0688" h="3765892">
                <a:moveTo>
                  <a:pt x="0" y="1894086"/>
                </a:moveTo>
                <a:lnTo>
                  <a:pt x="1901485" y="0"/>
                </a:lnTo>
                <a:lnTo>
                  <a:pt x="3780688" y="1894086"/>
                </a:lnTo>
                <a:lnTo>
                  <a:pt x="1879204" y="3765892"/>
                </a:lnTo>
                <a:lnTo>
                  <a:pt x="0" y="1894086"/>
                </a:lnTo>
                <a:close/>
              </a:path>
            </a:pathLst>
          </a:custGeom>
        </p:spPr>
        <p:txBody>
          <a:bodyPr>
            <a:normAutofit/>
          </a:bodyPr>
          <a:lstStyle>
            <a:lvl1pPr>
              <a:defRPr sz="3200"/>
            </a:lvl1pPr>
          </a:lstStyle>
          <a:p>
            <a:endParaRPr lang="en-US"/>
          </a:p>
        </p:txBody>
      </p:sp>
      <p:sp>
        <p:nvSpPr>
          <p:cNvPr id="19" name="Picture Placeholder 4"/>
          <p:cNvSpPr>
            <a:spLocks noGrp="1"/>
          </p:cNvSpPr>
          <p:nvPr>
            <p:ph type="pic" sz="quarter" idx="12"/>
          </p:nvPr>
        </p:nvSpPr>
        <p:spPr>
          <a:xfrm>
            <a:off x="6534070" y="4589638"/>
            <a:ext cx="3780688" cy="3765892"/>
          </a:xfrm>
          <a:custGeom>
            <a:avLst/>
            <a:gdLst>
              <a:gd name="connsiteX0" fmla="*/ 0 w 4025773"/>
              <a:gd name="connsiteY0" fmla="*/ 1649008 h 3298016"/>
              <a:gd name="connsiteX1" fmla="*/ 2012887 w 4025773"/>
              <a:gd name="connsiteY1" fmla="*/ 0 h 3298016"/>
              <a:gd name="connsiteX2" fmla="*/ 4025773 w 4025773"/>
              <a:gd name="connsiteY2" fmla="*/ 1649008 h 3298016"/>
              <a:gd name="connsiteX3" fmla="*/ 2012887 w 4025773"/>
              <a:gd name="connsiteY3" fmla="*/ 3298016 h 3298016"/>
              <a:gd name="connsiteX4" fmla="*/ 0 w 4025773"/>
              <a:gd name="connsiteY4" fmla="*/ 1649008 h 3298016"/>
              <a:gd name="connsiteX0" fmla="*/ 0 w 4025773"/>
              <a:gd name="connsiteY0" fmla="*/ 1894086 h 3543094"/>
              <a:gd name="connsiteX1" fmla="*/ 2146570 w 4025773"/>
              <a:gd name="connsiteY1" fmla="*/ 0 h 3543094"/>
              <a:gd name="connsiteX2" fmla="*/ 4025773 w 4025773"/>
              <a:gd name="connsiteY2" fmla="*/ 1894086 h 3543094"/>
              <a:gd name="connsiteX3" fmla="*/ 2012887 w 4025773"/>
              <a:gd name="connsiteY3" fmla="*/ 3543094 h 3543094"/>
              <a:gd name="connsiteX4" fmla="*/ 0 w 4025773"/>
              <a:gd name="connsiteY4" fmla="*/ 1894086 h 3543094"/>
              <a:gd name="connsiteX0" fmla="*/ 0 w 3780688"/>
              <a:gd name="connsiteY0" fmla="*/ 1894086 h 3543094"/>
              <a:gd name="connsiteX1" fmla="*/ 1901485 w 3780688"/>
              <a:gd name="connsiteY1" fmla="*/ 0 h 3543094"/>
              <a:gd name="connsiteX2" fmla="*/ 3780688 w 3780688"/>
              <a:gd name="connsiteY2" fmla="*/ 1894086 h 3543094"/>
              <a:gd name="connsiteX3" fmla="*/ 1767802 w 3780688"/>
              <a:gd name="connsiteY3" fmla="*/ 3543094 h 3543094"/>
              <a:gd name="connsiteX4" fmla="*/ 0 w 3780688"/>
              <a:gd name="connsiteY4" fmla="*/ 1894086 h 3543094"/>
              <a:gd name="connsiteX0" fmla="*/ 0 w 3780688"/>
              <a:gd name="connsiteY0" fmla="*/ 1894086 h 3765892"/>
              <a:gd name="connsiteX1" fmla="*/ 1901485 w 3780688"/>
              <a:gd name="connsiteY1" fmla="*/ 0 h 3765892"/>
              <a:gd name="connsiteX2" fmla="*/ 3780688 w 3780688"/>
              <a:gd name="connsiteY2" fmla="*/ 1894086 h 3765892"/>
              <a:gd name="connsiteX3" fmla="*/ 1879204 w 3780688"/>
              <a:gd name="connsiteY3" fmla="*/ 3765892 h 3765892"/>
              <a:gd name="connsiteX4" fmla="*/ 0 w 3780688"/>
              <a:gd name="connsiteY4" fmla="*/ 1894086 h 376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0688" h="3765892">
                <a:moveTo>
                  <a:pt x="0" y="1894086"/>
                </a:moveTo>
                <a:lnTo>
                  <a:pt x="1901485" y="0"/>
                </a:lnTo>
                <a:lnTo>
                  <a:pt x="3780688" y="1894086"/>
                </a:lnTo>
                <a:lnTo>
                  <a:pt x="1879204" y="3765892"/>
                </a:lnTo>
                <a:lnTo>
                  <a:pt x="0" y="1894086"/>
                </a:lnTo>
                <a:close/>
              </a:path>
            </a:pathLst>
          </a:custGeom>
        </p:spPr>
        <p:txBody>
          <a:bodyPr>
            <a:normAutofit/>
          </a:bodyPr>
          <a:lstStyle>
            <a:lvl1pPr>
              <a:defRPr sz="3200"/>
            </a:lvl1pPr>
          </a:lstStyle>
          <a:p>
            <a:endParaRPr lang="en-US"/>
          </a:p>
        </p:txBody>
      </p:sp>
      <p:sp>
        <p:nvSpPr>
          <p:cNvPr id="20" name="Picture Placeholder 4"/>
          <p:cNvSpPr>
            <a:spLocks noGrp="1"/>
          </p:cNvSpPr>
          <p:nvPr>
            <p:ph type="pic" sz="quarter" idx="13"/>
          </p:nvPr>
        </p:nvSpPr>
        <p:spPr>
          <a:xfrm>
            <a:off x="2753382" y="4589638"/>
            <a:ext cx="3780688" cy="3765892"/>
          </a:xfrm>
          <a:custGeom>
            <a:avLst/>
            <a:gdLst>
              <a:gd name="connsiteX0" fmla="*/ 0 w 4025773"/>
              <a:gd name="connsiteY0" fmla="*/ 1649008 h 3298016"/>
              <a:gd name="connsiteX1" fmla="*/ 2012887 w 4025773"/>
              <a:gd name="connsiteY1" fmla="*/ 0 h 3298016"/>
              <a:gd name="connsiteX2" fmla="*/ 4025773 w 4025773"/>
              <a:gd name="connsiteY2" fmla="*/ 1649008 h 3298016"/>
              <a:gd name="connsiteX3" fmla="*/ 2012887 w 4025773"/>
              <a:gd name="connsiteY3" fmla="*/ 3298016 h 3298016"/>
              <a:gd name="connsiteX4" fmla="*/ 0 w 4025773"/>
              <a:gd name="connsiteY4" fmla="*/ 1649008 h 3298016"/>
              <a:gd name="connsiteX0" fmla="*/ 0 w 4025773"/>
              <a:gd name="connsiteY0" fmla="*/ 1894086 h 3543094"/>
              <a:gd name="connsiteX1" fmla="*/ 2146570 w 4025773"/>
              <a:gd name="connsiteY1" fmla="*/ 0 h 3543094"/>
              <a:gd name="connsiteX2" fmla="*/ 4025773 w 4025773"/>
              <a:gd name="connsiteY2" fmla="*/ 1894086 h 3543094"/>
              <a:gd name="connsiteX3" fmla="*/ 2012887 w 4025773"/>
              <a:gd name="connsiteY3" fmla="*/ 3543094 h 3543094"/>
              <a:gd name="connsiteX4" fmla="*/ 0 w 4025773"/>
              <a:gd name="connsiteY4" fmla="*/ 1894086 h 3543094"/>
              <a:gd name="connsiteX0" fmla="*/ 0 w 3780688"/>
              <a:gd name="connsiteY0" fmla="*/ 1894086 h 3543094"/>
              <a:gd name="connsiteX1" fmla="*/ 1901485 w 3780688"/>
              <a:gd name="connsiteY1" fmla="*/ 0 h 3543094"/>
              <a:gd name="connsiteX2" fmla="*/ 3780688 w 3780688"/>
              <a:gd name="connsiteY2" fmla="*/ 1894086 h 3543094"/>
              <a:gd name="connsiteX3" fmla="*/ 1767802 w 3780688"/>
              <a:gd name="connsiteY3" fmla="*/ 3543094 h 3543094"/>
              <a:gd name="connsiteX4" fmla="*/ 0 w 3780688"/>
              <a:gd name="connsiteY4" fmla="*/ 1894086 h 3543094"/>
              <a:gd name="connsiteX0" fmla="*/ 0 w 3780688"/>
              <a:gd name="connsiteY0" fmla="*/ 1894086 h 3765892"/>
              <a:gd name="connsiteX1" fmla="*/ 1901485 w 3780688"/>
              <a:gd name="connsiteY1" fmla="*/ 0 h 3765892"/>
              <a:gd name="connsiteX2" fmla="*/ 3780688 w 3780688"/>
              <a:gd name="connsiteY2" fmla="*/ 1894086 h 3765892"/>
              <a:gd name="connsiteX3" fmla="*/ 1879204 w 3780688"/>
              <a:gd name="connsiteY3" fmla="*/ 3765892 h 3765892"/>
              <a:gd name="connsiteX4" fmla="*/ 0 w 3780688"/>
              <a:gd name="connsiteY4" fmla="*/ 1894086 h 376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0688" h="3765892">
                <a:moveTo>
                  <a:pt x="0" y="1894086"/>
                </a:moveTo>
                <a:lnTo>
                  <a:pt x="1901485" y="0"/>
                </a:lnTo>
                <a:lnTo>
                  <a:pt x="3780688" y="1894086"/>
                </a:lnTo>
                <a:lnTo>
                  <a:pt x="1879204" y="3765892"/>
                </a:lnTo>
                <a:lnTo>
                  <a:pt x="0" y="1894086"/>
                </a:lnTo>
                <a:close/>
              </a:path>
            </a:pathLst>
          </a:custGeom>
        </p:spPr>
        <p:txBody>
          <a:bodyPr>
            <a:normAutofit/>
          </a:bodyPr>
          <a:lstStyle>
            <a:lvl1pPr>
              <a:defRPr sz="3200"/>
            </a:lvl1pPr>
          </a:lstStyle>
          <a:p>
            <a:endParaRPr lang="en-US"/>
          </a:p>
        </p:txBody>
      </p:sp>
    </p:spTree>
    <p:extLst>
      <p:ext uri="{BB962C8B-B14F-4D97-AF65-F5344CB8AC3E}">
        <p14:creationId xmlns:p14="http://schemas.microsoft.com/office/powerpoint/2010/main" val="144037067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Phone Layout 2">
    <p:spTree>
      <p:nvGrpSpPr>
        <p:cNvPr id="1" name=""/>
        <p:cNvGrpSpPr/>
        <p:nvPr/>
      </p:nvGrpSpPr>
      <p:grpSpPr>
        <a:xfrm>
          <a:off x="0" y="0"/>
          <a:ext cx="0" cy="0"/>
          <a:chOff x="0" y="0"/>
          <a:chExt cx="0" cy="0"/>
        </a:xfrm>
      </p:grpSpPr>
      <p:sp>
        <p:nvSpPr>
          <p:cNvPr id="8" name="Picture Placeholder 16"/>
          <p:cNvSpPr>
            <a:spLocks noGrp="1"/>
          </p:cNvSpPr>
          <p:nvPr>
            <p:ph type="pic" sz="quarter" idx="15"/>
          </p:nvPr>
        </p:nvSpPr>
        <p:spPr>
          <a:xfrm>
            <a:off x="17652579" y="5429781"/>
            <a:ext cx="4285729" cy="2678905"/>
          </a:xfrm>
          <a:prstGeom prst="rect">
            <a:avLst/>
          </a:prstGeom>
          <a:noFill/>
        </p:spPr>
        <p:txBody>
          <a:bodyPr vert="horz" anchor="t"/>
          <a:lstStyle>
            <a:lvl1pPr>
              <a:defRPr sz="2400">
                <a:solidFill>
                  <a:srgbClr val="FFFFFF"/>
                </a:solidFill>
              </a:defRPr>
            </a:lvl1pPr>
          </a:lstStyle>
          <a:p>
            <a:endParaRPr lang="en-US" dirty="0" smtClean="0"/>
          </a:p>
        </p:txBody>
      </p:sp>
      <p:sp>
        <p:nvSpPr>
          <p:cNvPr id="9" name="Picture Placeholder 16"/>
          <p:cNvSpPr>
            <a:spLocks noGrp="1"/>
          </p:cNvSpPr>
          <p:nvPr>
            <p:ph type="pic" sz="quarter" idx="16"/>
          </p:nvPr>
        </p:nvSpPr>
        <p:spPr>
          <a:xfrm>
            <a:off x="12457660" y="3666119"/>
            <a:ext cx="5375883" cy="3218338"/>
          </a:xfrm>
          <a:prstGeom prst="rect">
            <a:avLst/>
          </a:prstGeom>
          <a:noFill/>
        </p:spPr>
        <p:txBody>
          <a:bodyPr vert="horz" anchor="t"/>
          <a:lstStyle>
            <a:lvl1pPr>
              <a:defRPr sz="2400">
                <a:solidFill>
                  <a:srgbClr val="FFFFFF"/>
                </a:solidFill>
              </a:defRPr>
            </a:lvl1pPr>
          </a:lstStyle>
          <a:p>
            <a:endParaRPr lang="en-US" dirty="0" smtClean="0"/>
          </a:p>
        </p:txBody>
      </p:sp>
    </p:spTree>
    <p:extLst>
      <p:ext uri="{BB962C8B-B14F-4D97-AF65-F5344CB8AC3E}">
        <p14:creationId xmlns:p14="http://schemas.microsoft.com/office/powerpoint/2010/main" val="316289525"/>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Phone Layout 2">
    <p:spTree>
      <p:nvGrpSpPr>
        <p:cNvPr id="1" name=""/>
        <p:cNvGrpSpPr/>
        <p:nvPr/>
      </p:nvGrpSpPr>
      <p:grpSpPr>
        <a:xfrm>
          <a:off x="0" y="0"/>
          <a:ext cx="0" cy="0"/>
          <a:chOff x="0" y="0"/>
          <a:chExt cx="0" cy="0"/>
        </a:xfrm>
      </p:grpSpPr>
      <p:sp>
        <p:nvSpPr>
          <p:cNvPr id="8" name="Picture Placeholder 16"/>
          <p:cNvSpPr>
            <a:spLocks noGrp="1"/>
          </p:cNvSpPr>
          <p:nvPr>
            <p:ph type="pic" sz="quarter" idx="15"/>
          </p:nvPr>
        </p:nvSpPr>
        <p:spPr>
          <a:xfrm>
            <a:off x="2957703" y="5028746"/>
            <a:ext cx="7514131" cy="4707525"/>
          </a:xfrm>
          <a:prstGeom prst="rect">
            <a:avLst/>
          </a:prstGeom>
          <a:noFill/>
        </p:spPr>
        <p:txBody>
          <a:bodyPr vert="horz" anchor="t"/>
          <a:lstStyle>
            <a:lvl1pPr>
              <a:defRPr sz="2400">
                <a:solidFill>
                  <a:srgbClr val="FFFFFF"/>
                </a:solidFill>
              </a:defRPr>
            </a:lvl1pPr>
          </a:lstStyle>
          <a:p>
            <a:endParaRPr lang="en-US" dirty="0" smtClean="0"/>
          </a:p>
        </p:txBody>
      </p:sp>
    </p:spTree>
    <p:extLst>
      <p:ext uri="{BB962C8B-B14F-4D97-AF65-F5344CB8AC3E}">
        <p14:creationId xmlns:p14="http://schemas.microsoft.com/office/powerpoint/2010/main" val="2991340131"/>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3" name="Picture Placeholder 12"/>
          <p:cNvSpPr>
            <a:spLocks noGrp="1"/>
          </p:cNvSpPr>
          <p:nvPr>
            <p:ph type="pic" sz="quarter" idx="14"/>
          </p:nvPr>
        </p:nvSpPr>
        <p:spPr>
          <a:xfrm>
            <a:off x="0" y="0"/>
            <a:ext cx="12192000" cy="13716000"/>
          </a:xfrm>
          <a:prstGeom prst="rect">
            <a:avLst/>
          </a:prstGeom>
        </p:spPr>
        <p:txBody>
          <a:bodyPr>
            <a:normAutofit/>
          </a:bodyPr>
          <a:lstStyle>
            <a:lvl1pPr>
              <a:defRPr sz="2800"/>
            </a:lvl1pPr>
          </a:lstStyle>
          <a:p>
            <a:endParaRPr lang="en-US" dirty="0"/>
          </a:p>
        </p:txBody>
      </p:sp>
    </p:spTree>
    <p:extLst>
      <p:ext uri="{BB962C8B-B14F-4D97-AF65-F5344CB8AC3E}">
        <p14:creationId xmlns:p14="http://schemas.microsoft.com/office/powerpoint/2010/main" val="4467323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aseline="0"/>
            </a:lvl1pPr>
          </a:lstStyle>
          <a:p>
            <a:r>
              <a:rPr kumimoji="1" lang="en-US" altLang="zh-CN" dirty="0" smtClean="0"/>
              <a:t>Mu   s</a:t>
            </a:r>
            <a:endParaRPr kumimoji="1" lang="zh-CN" altLang="en-US" dirty="0"/>
          </a:p>
        </p:txBody>
      </p:sp>
      <p:sp>
        <p:nvSpPr>
          <p:cNvPr id="3" name="页脚占位符 2"/>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56991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1675964" y="12712701"/>
            <a:ext cx="5484971" cy="730250"/>
          </a:xfrm>
          <a:prstGeom prst="rect">
            <a:avLst/>
          </a:prstGeom>
        </p:spPr>
        <p:txBody>
          <a:bodyPr/>
          <a:lstStyle/>
          <a:p>
            <a:fld id="{40E3B5B6-6ABD-3D43-81A2-C51BF7371EF7}" type="datetimeFigureOut">
              <a:rPr kumimoji="1" lang="zh-CN" altLang="en-US" smtClean="0"/>
              <a:t>2017/5/17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a:xfrm>
            <a:off x="17216715" y="12712701"/>
            <a:ext cx="5484971" cy="730250"/>
          </a:xfrm>
          <a:prstGeom prst="rect">
            <a:avLst/>
          </a:prstGeom>
        </p:spPr>
        <p:txBody>
          <a:bodyPr/>
          <a:lstStyle/>
          <a:p>
            <a:fld id="{354F877C-703A-0942-93AB-FD590D935A8A}" type="slidenum">
              <a:rPr kumimoji="1" lang="zh-CN" altLang="en-US" smtClean="0"/>
              <a:t>‹#›</a:t>
            </a:fld>
            <a:endParaRPr kumimoji="1" lang="zh-CN" altLang="en-US"/>
          </a:p>
        </p:txBody>
      </p:sp>
    </p:spTree>
    <p:extLst>
      <p:ext uri="{BB962C8B-B14F-4D97-AF65-F5344CB8AC3E}">
        <p14:creationId xmlns:p14="http://schemas.microsoft.com/office/powerpoint/2010/main" val="1699679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0" y="0"/>
            <a:ext cx="24377650" cy="13716000"/>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78757337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746250" y="3534623"/>
            <a:ext cx="20881975" cy="5154495"/>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7895186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ISION">
    <p:spTree>
      <p:nvGrpSpPr>
        <p:cNvPr id="1" name=""/>
        <p:cNvGrpSpPr/>
        <p:nvPr/>
      </p:nvGrpSpPr>
      <p:grpSpPr>
        <a:xfrm>
          <a:off x="0" y="0"/>
          <a:ext cx="0" cy="0"/>
          <a:chOff x="0" y="0"/>
          <a:chExt cx="0" cy="0"/>
        </a:xfrm>
      </p:grpSpPr>
      <p:sp>
        <p:nvSpPr>
          <p:cNvPr id="6" name="Picture Placeholder 13"/>
          <p:cNvSpPr>
            <a:spLocks noGrp="1"/>
          </p:cNvSpPr>
          <p:nvPr>
            <p:ph type="pic" sz="quarter" idx="13"/>
          </p:nvPr>
        </p:nvSpPr>
        <p:spPr>
          <a:xfrm>
            <a:off x="2303264" y="3868820"/>
            <a:ext cx="8458218" cy="7382478"/>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0292370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Images">
    <p:spTree>
      <p:nvGrpSpPr>
        <p:cNvPr id="1" name=""/>
        <p:cNvGrpSpPr/>
        <p:nvPr/>
      </p:nvGrpSpPr>
      <p:grpSpPr>
        <a:xfrm>
          <a:off x="0" y="0"/>
          <a:ext cx="0" cy="0"/>
          <a:chOff x="0" y="0"/>
          <a:chExt cx="0" cy="0"/>
        </a:xfrm>
      </p:grpSpPr>
      <p:sp>
        <p:nvSpPr>
          <p:cNvPr id="6" name="Picture Placeholder 13"/>
          <p:cNvSpPr>
            <a:spLocks noGrp="1"/>
          </p:cNvSpPr>
          <p:nvPr>
            <p:ph type="pic" sz="quarter" idx="13"/>
          </p:nvPr>
        </p:nvSpPr>
        <p:spPr>
          <a:xfrm>
            <a:off x="0" y="0"/>
            <a:ext cx="12192000" cy="13716000"/>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82161587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Squad 1">
    <p:spTree>
      <p:nvGrpSpPr>
        <p:cNvPr id="1" name=""/>
        <p:cNvGrpSpPr/>
        <p:nvPr/>
      </p:nvGrpSpPr>
      <p:grpSpPr>
        <a:xfrm>
          <a:off x="0" y="0"/>
          <a:ext cx="0" cy="0"/>
          <a:chOff x="0" y="0"/>
          <a:chExt cx="0" cy="0"/>
        </a:xfrm>
      </p:grpSpPr>
      <p:sp>
        <p:nvSpPr>
          <p:cNvPr id="5" name="Picture Placeholder 13"/>
          <p:cNvSpPr>
            <a:spLocks noGrp="1"/>
          </p:cNvSpPr>
          <p:nvPr>
            <p:ph type="pic" sz="quarter" idx="13"/>
          </p:nvPr>
        </p:nvSpPr>
        <p:spPr>
          <a:xfrm>
            <a:off x="7004449" y="3579186"/>
            <a:ext cx="5027019" cy="3661748"/>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17721371" y="3579186"/>
            <a:ext cx="5027019" cy="3661748"/>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7" name="Picture Placeholder 13"/>
          <p:cNvSpPr>
            <a:spLocks noGrp="1"/>
          </p:cNvSpPr>
          <p:nvPr>
            <p:ph type="pic" sz="quarter" idx="15"/>
          </p:nvPr>
        </p:nvSpPr>
        <p:spPr>
          <a:xfrm>
            <a:off x="1657130" y="3579186"/>
            <a:ext cx="5027019" cy="3661748"/>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8" name="Picture Placeholder 13"/>
          <p:cNvSpPr>
            <a:spLocks noGrp="1"/>
          </p:cNvSpPr>
          <p:nvPr>
            <p:ph type="pic" sz="quarter" idx="16"/>
          </p:nvPr>
        </p:nvSpPr>
        <p:spPr>
          <a:xfrm>
            <a:off x="12351769" y="3579186"/>
            <a:ext cx="5027019" cy="3661748"/>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8001115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eam Squad 1">
    <p:spTree>
      <p:nvGrpSpPr>
        <p:cNvPr id="1" name=""/>
        <p:cNvGrpSpPr/>
        <p:nvPr/>
      </p:nvGrpSpPr>
      <p:grpSpPr>
        <a:xfrm>
          <a:off x="0" y="0"/>
          <a:ext cx="0" cy="0"/>
          <a:chOff x="0" y="0"/>
          <a:chExt cx="0" cy="0"/>
        </a:xfrm>
      </p:grpSpPr>
      <p:sp>
        <p:nvSpPr>
          <p:cNvPr id="49" name="Picture Placeholder 13"/>
          <p:cNvSpPr>
            <a:spLocks noGrp="1" noChangeAspect="1"/>
          </p:cNvSpPr>
          <p:nvPr>
            <p:ph type="pic" sz="quarter" idx="20" hasCustomPrompt="1"/>
          </p:nvPr>
        </p:nvSpPr>
        <p:spPr>
          <a:xfrm>
            <a:off x="7637280" y="3542279"/>
            <a:ext cx="3790191" cy="3787775"/>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
        <p:nvSpPr>
          <p:cNvPr id="50" name="Picture Placeholder 13"/>
          <p:cNvSpPr>
            <a:spLocks noGrp="1" noChangeAspect="1"/>
          </p:cNvSpPr>
          <p:nvPr>
            <p:ph type="pic" sz="quarter" idx="21" hasCustomPrompt="1"/>
          </p:nvPr>
        </p:nvSpPr>
        <p:spPr>
          <a:xfrm>
            <a:off x="12951204" y="3542279"/>
            <a:ext cx="3790191" cy="3787775"/>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
        <p:nvSpPr>
          <p:cNvPr id="51" name="Picture Placeholder 13"/>
          <p:cNvSpPr>
            <a:spLocks noGrp="1" noChangeAspect="1"/>
          </p:cNvSpPr>
          <p:nvPr>
            <p:ph type="pic" sz="quarter" idx="22" hasCustomPrompt="1"/>
          </p:nvPr>
        </p:nvSpPr>
        <p:spPr>
          <a:xfrm>
            <a:off x="18266103" y="3542279"/>
            <a:ext cx="3790191" cy="3787775"/>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
        <p:nvSpPr>
          <p:cNvPr id="52" name="Picture Placeholder 13"/>
          <p:cNvSpPr>
            <a:spLocks noGrp="1" noChangeAspect="1"/>
          </p:cNvSpPr>
          <p:nvPr>
            <p:ph type="pic" sz="quarter" idx="23" hasCustomPrompt="1"/>
          </p:nvPr>
        </p:nvSpPr>
        <p:spPr>
          <a:xfrm>
            <a:off x="2268885" y="3542279"/>
            <a:ext cx="3790191" cy="3787775"/>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Tree>
    <p:extLst>
      <p:ext uri="{BB962C8B-B14F-4D97-AF65-F5344CB8AC3E}">
        <p14:creationId xmlns:p14="http://schemas.microsoft.com/office/powerpoint/2010/main" val="40293843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tf Layout 1">
    <p:spTree>
      <p:nvGrpSpPr>
        <p:cNvPr id="1" name=""/>
        <p:cNvGrpSpPr/>
        <p:nvPr/>
      </p:nvGrpSpPr>
      <p:grpSpPr>
        <a:xfrm>
          <a:off x="0" y="0"/>
          <a:ext cx="0" cy="0"/>
          <a:chOff x="0" y="0"/>
          <a:chExt cx="0" cy="0"/>
        </a:xfrm>
      </p:grpSpPr>
      <p:sp>
        <p:nvSpPr>
          <p:cNvPr id="10" name="Picture Placeholder 13"/>
          <p:cNvSpPr>
            <a:spLocks noGrp="1"/>
          </p:cNvSpPr>
          <p:nvPr>
            <p:ph type="pic" sz="quarter" idx="30"/>
          </p:nvPr>
        </p:nvSpPr>
        <p:spPr>
          <a:xfrm>
            <a:off x="20885454" y="10526311"/>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1" name="Picture Placeholder 13"/>
          <p:cNvSpPr>
            <a:spLocks noGrp="1"/>
          </p:cNvSpPr>
          <p:nvPr>
            <p:ph type="pic" sz="quarter" idx="31"/>
          </p:nvPr>
        </p:nvSpPr>
        <p:spPr>
          <a:xfrm>
            <a:off x="17404545" y="10526311"/>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2" name="Picture Placeholder 13"/>
          <p:cNvSpPr>
            <a:spLocks noGrp="1"/>
          </p:cNvSpPr>
          <p:nvPr>
            <p:ph type="pic" sz="quarter" idx="32"/>
          </p:nvPr>
        </p:nvSpPr>
        <p:spPr>
          <a:xfrm>
            <a:off x="13923636" y="10526311"/>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3" name="Picture Placeholder 13"/>
          <p:cNvSpPr>
            <a:spLocks noGrp="1"/>
          </p:cNvSpPr>
          <p:nvPr>
            <p:ph type="pic" sz="quarter" idx="33"/>
          </p:nvPr>
        </p:nvSpPr>
        <p:spPr>
          <a:xfrm>
            <a:off x="10442727" y="10526311"/>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4" name="Picture Placeholder 13"/>
          <p:cNvSpPr>
            <a:spLocks noGrp="1"/>
          </p:cNvSpPr>
          <p:nvPr>
            <p:ph type="pic" sz="quarter" idx="34"/>
          </p:nvPr>
        </p:nvSpPr>
        <p:spPr>
          <a:xfrm>
            <a:off x="6961818" y="10526311"/>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5" name="Picture Placeholder 13"/>
          <p:cNvSpPr>
            <a:spLocks noGrp="1"/>
          </p:cNvSpPr>
          <p:nvPr>
            <p:ph type="pic" sz="quarter" idx="35"/>
          </p:nvPr>
        </p:nvSpPr>
        <p:spPr>
          <a:xfrm>
            <a:off x="3480909" y="10526311"/>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6" name="Picture Placeholder 13"/>
          <p:cNvSpPr>
            <a:spLocks noGrp="1"/>
          </p:cNvSpPr>
          <p:nvPr>
            <p:ph type="pic" sz="quarter" idx="36"/>
          </p:nvPr>
        </p:nvSpPr>
        <p:spPr>
          <a:xfrm>
            <a:off x="0" y="10526311"/>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7" name="Picture Placeholder 13"/>
          <p:cNvSpPr>
            <a:spLocks noGrp="1"/>
          </p:cNvSpPr>
          <p:nvPr>
            <p:ph type="pic" sz="quarter" idx="37"/>
          </p:nvPr>
        </p:nvSpPr>
        <p:spPr>
          <a:xfrm>
            <a:off x="20885454" y="7336622"/>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8" name="Picture Placeholder 13"/>
          <p:cNvSpPr>
            <a:spLocks noGrp="1"/>
          </p:cNvSpPr>
          <p:nvPr>
            <p:ph type="pic" sz="quarter" idx="38"/>
          </p:nvPr>
        </p:nvSpPr>
        <p:spPr>
          <a:xfrm>
            <a:off x="17404545" y="7336622"/>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19" name="Picture Placeholder 13"/>
          <p:cNvSpPr>
            <a:spLocks noGrp="1"/>
          </p:cNvSpPr>
          <p:nvPr>
            <p:ph type="pic" sz="quarter" idx="39"/>
          </p:nvPr>
        </p:nvSpPr>
        <p:spPr>
          <a:xfrm>
            <a:off x="13923636" y="7336622"/>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20" name="Picture Placeholder 13"/>
          <p:cNvSpPr>
            <a:spLocks noGrp="1"/>
          </p:cNvSpPr>
          <p:nvPr>
            <p:ph type="pic" sz="quarter" idx="40"/>
          </p:nvPr>
        </p:nvSpPr>
        <p:spPr>
          <a:xfrm>
            <a:off x="10442727" y="7336622"/>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21" name="Picture Placeholder 13"/>
          <p:cNvSpPr>
            <a:spLocks noGrp="1"/>
          </p:cNvSpPr>
          <p:nvPr>
            <p:ph type="pic" sz="quarter" idx="41"/>
          </p:nvPr>
        </p:nvSpPr>
        <p:spPr>
          <a:xfrm>
            <a:off x="6961818" y="7336622"/>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22" name="Picture Placeholder 13"/>
          <p:cNvSpPr>
            <a:spLocks noGrp="1"/>
          </p:cNvSpPr>
          <p:nvPr>
            <p:ph type="pic" sz="quarter" idx="42"/>
          </p:nvPr>
        </p:nvSpPr>
        <p:spPr>
          <a:xfrm>
            <a:off x="3480909" y="7336622"/>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23" name="Picture Placeholder 13"/>
          <p:cNvSpPr>
            <a:spLocks noGrp="1"/>
          </p:cNvSpPr>
          <p:nvPr>
            <p:ph type="pic" sz="quarter" idx="43"/>
          </p:nvPr>
        </p:nvSpPr>
        <p:spPr>
          <a:xfrm>
            <a:off x="0" y="7336622"/>
            <a:ext cx="3480909" cy="3189689"/>
          </a:xfrm>
          <a:effectLst/>
        </p:spPr>
        <p:txBody>
          <a:bodyPr>
            <a:normAutofit/>
          </a:bodyPr>
          <a:lstStyle>
            <a:lvl1pPr marL="0" indent="0">
              <a:buNone/>
              <a:defRPr sz="25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10112896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 Layout 2">
    <p:spTree>
      <p:nvGrpSpPr>
        <p:cNvPr id="1" name=""/>
        <p:cNvGrpSpPr/>
        <p:nvPr/>
      </p:nvGrpSpPr>
      <p:grpSpPr>
        <a:xfrm>
          <a:off x="0" y="0"/>
          <a:ext cx="0" cy="0"/>
          <a:chOff x="0" y="0"/>
          <a:chExt cx="0" cy="0"/>
        </a:xfrm>
      </p:grpSpPr>
      <p:sp>
        <p:nvSpPr>
          <p:cNvPr id="23" name="Picture Placeholder 13"/>
          <p:cNvSpPr>
            <a:spLocks noGrp="1"/>
          </p:cNvSpPr>
          <p:nvPr>
            <p:ph type="pic" sz="quarter" idx="43"/>
          </p:nvPr>
        </p:nvSpPr>
        <p:spPr>
          <a:xfrm>
            <a:off x="5246217" y="6126945"/>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27" name="Picture Placeholder 13"/>
          <p:cNvSpPr>
            <a:spLocks noGrp="1"/>
          </p:cNvSpPr>
          <p:nvPr>
            <p:ph type="pic" sz="quarter" idx="44"/>
          </p:nvPr>
        </p:nvSpPr>
        <p:spPr>
          <a:xfrm>
            <a:off x="8278293" y="6126945"/>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28" name="Picture Placeholder 13"/>
          <p:cNvSpPr>
            <a:spLocks noGrp="1"/>
          </p:cNvSpPr>
          <p:nvPr>
            <p:ph type="pic" sz="quarter" idx="45"/>
          </p:nvPr>
        </p:nvSpPr>
        <p:spPr>
          <a:xfrm>
            <a:off x="2214141" y="6126945"/>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29" name="Picture Placeholder 13"/>
          <p:cNvSpPr>
            <a:spLocks noGrp="1"/>
          </p:cNvSpPr>
          <p:nvPr>
            <p:ph type="pic" sz="quarter" idx="46"/>
          </p:nvPr>
        </p:nvSpPr>
        <p:spPr>
          <a:xfrm>
            <a:off x="5246217" y="8905351"/>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30" name="Picture Placeholder 13"/>
          <p:cNvSpPr>
            <a:spLocks noGrp="1"/>
          </p:cNvSpPr>
          <p:nvPr>
            <p:ph type="pic" sz="quarter" idx="47"/>
          </p:nvPr>
        </p:nvSpPr>
        <p:spPr>
          <a:xfrm>
            <a:off x="8278293" y="8905351"/>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31" name="Picture Placeholder 13"/>
          <p:cNvSpPr>
            <a:spLocks noGrp="1"/>
          </p:cNvSpPr>
          <p:nvPr>
            <p:ph type="pic" sz="quarter" idx="48"/>
          </p:nvPr>
        </p:nvSpPr>
        <p:spPr>
          <a:xfrm>
            <a:off x="2214141" y="8905351"/>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32" name="Picture Placeholder 13"/>
          <p:cNvSpPr>
            <a:spLocks noGrp="1"/>
          </p:cNvSpPr>
          <p:nvPr>
            <p:ph type="pic" sz="quarter" idx="49"/>
          </p:nvPr>
        </p:nvSpPr>
        <p:spPr>
          <a:xfrm>
            <a:off x="5246217" y="3348539"/>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33" name="Picture Placeholder 13"/>
          <p:cNvSpPr>
            <a:spLocks noGrp="1"/>
          </p:cNvSpPr>
          <p:nvPr>
            <p:ph type="pic" sz="quarter" idx="50"/>
          </p:nvPr>
        </p:nvSpPr>
        <p:spPr>
          <a:xfrm>
            <a:off x="8278293" y="3348539"/>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
        <p:nvSpPr>
          <p:cNvPr id="34" name="Picture Placeholder 13"/>
          <p:cNvSpPr>
            <a:spLocks noGrp="1"/>
          </p:cNvSpPr>
          <p:nvPr>
            <p:ph type="pic" sz="quarter" idx="51"/>
          </p:nvPr>
        </p:nvSpPr>
        <p:spPr>
          <a:xfrm>
            <a:off x="2214141" y="3348539"/>
            <a:ext cx="3032076" cy="2778406"/>
          </a:xfrm>
          <a:effectLst/>
        </p:spPr>
        <p:txBody>
          <a:bodyPr>
            <a:normAutofit/>
          </a:bodyPr>
          <a:lstStyle>
            <a:lvl1pPr marL="0" indent="0">
              <a:buNone/>
              <a:defRPr sz="25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714144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8075097" y="12712709"/>
            <a:ext cx="8227457" cy="730250"/>
          </a:xfrm>
          <a:prstGeom prst="rect">
            <a:avLst/>
          </a:prstGeom>
        </p:spPr>
        <p:txBody>
          <a:bodyPr vert="horz" lIns="182843" tIns="91422" rIns="182843" bIns="91422" rtlCol="0" anchor="ctr"/>
          <a:lstStyle>
            <a:lvl1pPr algn="ctr">
              <a:defRPr sz="2400">
                <a:solidFill>
                  <a:schemeClr val="tx1">
                    <a:tint val="75000"/>
                  </a:schemeClr>
                </a:solidFill>
                <a:latin typeface="Lato Regular"/>
                <a:cs typeface="Lato Regular"/>
              </a:defRPr>
            </a:lvl1pPr>
          </a:lstStyle>
          <a:p>
            <a:endParaRPr lang="en-US" dirty="0"/>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864" r:id="rId1"/>
    <p:sldLayoutId id="2147483875" r:id="rId2"/>
    <p:sldLayoutId id="2147483872" r:id="rId3"/>
    <p:sldLayoutId id="2147483873" r:id="rId4"/>
    <p:sldLayoutId id="2147483874" r:id="rId5"/>
    <p:sldLayoutId id="2147483866" r:id="rId6"/>
    <p:sldLayoutId id="2147483867" r:id="rId7"/>
    <p:sldLayoutId id="2147483869" r:id="rId8"/>
    <p:sldLayoutId id="2147483870" r:id="rId9"/>
    <p:sldLayoutId id="2147483871" r:id="rId10"/>
    <p:sldLayoutId id="2147483850" r:id="rId11"/>
    <p:sldLayoutId id="2147483841" r:id="rId12"/>
    <p:sldLayoutId id="2147483843" r:id="rId13"/>
    <p:sldLayoutId id="2147483857" r:id="rId14"/>
    <p:sldLayoutId id="2147483856" r:id="rId15"/>
    <p:sldLayoutId id="2147483861" r:id="rId16"/>
    <p:sldLayoutId id="2147483880" r:id="rId17"/>
    <p:sldLayoutId id="2147483881" r:id="rId18"/>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hf hdr="0" ftr="0" dt="0"/>
  <p:txStyles>
    <p:titleStyle>
      <a:lvl1pPr algn="l" defTabSz="1828434" rtl="0" eaLnBrk="1" latinLnBrk="0" hangingPunct="1">
        <a:lnSpc>
          <a:spcPct val="90000"/>
        </a:lnSpc>
        <a:spcBef>
          <a:spcPct val="0"/>
        </a:spcBef>
        <a:buNone/>
        <a:defRPr lang="en-US" sz="6000" b="0" i="0" kern="1200">
          <a:solidFill>
            <a:schemeClr val="tx1"/>
          </a:solidFill>
          <a:latin typeface="Yuanti SC Light"/>
          <a:ea typeface="+mj-ea"/>
          <a:cs typeface="Yuanti SC Light"/>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b="0" i="0" kern="1200" dirty="0" smtClean="0">
          <a:solidFill>
            <a:schemeClr val="tx1"/>
          </a:solidFill>
          <a:effectLst/>
          <a:latin typeface="Yuanti SC Light"/>
          <a:ea typeface="+mn-ea"/>
          <a:cs typeface="Yuanti SC Light"/>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b="0" i="0" kern="1200" dirty="0" smtClean="0">
          <a:solidFill>
            <a:schemeClr val="tx1"/>
          </a:solidFill>
          <a:effectLst/>
          <a:latin typeface="Yuanti SC Light"/>
          <a:ea typeface="+mn-ea"/>
          <a:cs typeface="Yuanti SC Light"/>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b="0" i="0" kern="1200" dirty="0" smtClean="0">
          <a:solidFill>
            <a:schemeClr val="tx1"/>
          </a:solidFill>
          <a:effectLst/>
          <a:latin typeface="Yuanti SC Light"/>
          <a:ea typeface="+mn-ea"/>
          <a:cs typeface="Yuanti SC Light"/>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b="0" i="0" kern="1200" dirty="0" smtClean="0">
          <a:solidFill>
            <a:schemeClr val="tx1"/>
          </a:solidFill>
          <a:effectLst/>
          <a:latin typeface="Yuanti SC Light"/>
          <a:ea typeface="+mn-ea"/>
          <a:cs typeface="Yuanti SC Light"/>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b="0" i="0" kern="1200" dirty="0">
          <a:solidFill>
            <a:schemeClr val="tx1"/>
          </a:solidFill>
          <a:effectLst/>
          <a:latin typeface="Yuanti SC Light"/>
          <a:ea typeface="+mn-ea"/>
          <a:cs typeface="Yuanti SC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1743008" y="4075001"/>
            <a:ext cx="10478336" cy="5823477"/>
            <a:chOff x="1723969" y="3941321"/>
            <a:chExt cx="10478336" cy="5823477"/>
          </a:xfrm>
        </p:grpSpPr>
        <p:sp>
          <p:nvSpPr>
            <p:cNvPr id="90" name="Subtitle 2"/>
            <p:cNvSpPr txBox="1">
              <a:spLocks/>
            </p:cNvSpPr>
            <p:nvPr/>
          </p:nvSpPr>
          <p:spPr>
            <a:xfrm>
              <a:off x="1790810" y="7816108"/>
              <a:ext cx="5618876" cy="646331"/>
            </a:xfrm>
            <a:prstGeom prst="rect">
              <a:avLst/>
            </a:prstGeom>
          </p:spPr>
          <p:txBody>
            <a:bodyPr vert="horz" wrap="non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3600" dirty="0" smtClean="0">
                  <a:solidFill>
                    <a:schemeClr val="bg1">
                      <a:lumMod val="75000"/>
                    </a:schemeClr>
                  </a:solidFill>
                  <a:latin typeface="Yuanti SC Light"/>
                  <a:ea typeface="Hiragino Sans GB W3"/>
                  <a:cs typeface="Yuanti SC Light"/>
                </a:rPr>
                <a:t>本币项目组 </a:t>
              </a:r>
              <a:r>
                <a:rPr lang="en-US" sz="3600" smtClean="0">
                  <a:solidFill>
                    <a:schemeClr val="bg1">
                      <a:lumMod val="75000"/>
                    </a:schemeClr>
                  </a:solidFill>
                  <a:latin typeface="Yuanti SC Light"/>
                  <a:ea typeface="Hiragino Sans GB W3"/>
                  <a:cs typeface="Yuanti SC Light"/>
                </a:rPr>
                <a:t>2016年3月23日</a:t>
              </a:r>
              <a:endParaRPr lang="en-US" sz="3600" dirty="0">
                <a:solidFill>
                  <a:schemeClr val="bg1">
                    <a:lumMod val="75000"/>
                  </a:schemeClr>
                </a:solidFill>
                <a:latin typeface="Yuanti SC Light"/>
                <a:ea typeface="Hiragino Sans GB W3"/>
                <a:cs typeface="Yuanti SC Light"/>
              </a:endParaRPr>
            </a:p>
          </p:txBody>
        </p:sp>
        <p:sp>
          <p:nvSpPr>
            <p:cNvPr id="93" name="Parallelogram 92"/>
            <p:cNvSpPr/>
            <p:nvPr/>
          </p:nvSpPr>
          <p:spPr>
            <a:xfrm>
              <a:off x="1723969" y="3941321"/>
              <a:ext cx="10456056" cy="127132"/>
            </a:xfrm>
            <a:prstGeom prst="parallelogram">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Yuanti SC Light"/>
                <a:cs typeface="Yuanti SC Light"/>
              </a:endParaRPr>
            </a:p>
          </p:txBody>
        </p:sp>
        <p:sp>
          <p:nvSpPr>
            <p:cNvPr id="94" name="Parallelogram 93"/>
            <p:cNvSpPr/>
            <p:nvPr/>
          </p:nvSpPr>
          <p:spPr>
            <a:xfrm>
              <a:off x="1746249" y="9637666"/>
              <a:ext cx="10456056" cy="127132"/>
            </a:xfrm>
            <a:prstGeom prst="parallelogram">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Yuanti SC Light"/>
                <a:cs typeface="Yuanti SC Light"/>
              </a:endParaRPr>
            </a:p>
          </p:txBody>
        </p:sp>
      </p:grpSp>
      <p:sp>
        <p:nvSpPr>
          <p:cNvPr id="10" name="TextBox 90"/>
          <p:cNvSpPr txBox="1"/>
          <p:nvPr/>
        </p:nvSpPr>
        <p:spPr>
          <a:xfrm>
            <a:off x="1743008" y="5700860"/>
            <a:ext cx="11982731" cy="1862030"/>
          </a:xfrm>
          <a:prstGeom prst="rect">
            <a:avLst/>
          </a:prstGeom>
          <a:noFill/>
        </p:spPr>
        <p:txBody>
          <a:bodyPr wrap="none" lIns="91422" tIns="45711" rIns="91422" bIns="45711" rtlCol="0">
            <a:spAutoFit/>
          </a:bodyPr>
          <a:lstStyle/>
          <a:p>
            <a:r>
              <a:rPr lang="zh-CN" altLang="en-US" sz="11500" dirty="0" smtClean="0">
                <a:solidFill>
                  <a:schemeClr val="accent1"/>
                </a:solidFill>
                <a:latin typeface="Yuanti SC Light"/>
                <a:cs typeface="Yuanti SC Light"/>
              </a:rPr>
              <a:t>本币后台改造方案</a:t>
            </a:r>
            <a:endParaRPr lang="id-ID" sz="11500" dirty="0">
              <a:solidFill>
                <a:schemeClr val="bg1"/>
              </a:solidFill>
              <a:latin typeface="Yuanti SC Light"/>
              <a:cs typeface="Yuanti SC Light"/>
            </a:endParaRPr>
          </a:p>
        </p:txBody>
      </p:sp>
    </p:spTree>
    <p:extLst>
      <p:ext uri="{BB962C8B-B14F-4D97-AF65-F5344CB8AC3E}">
        <p14:creationId xmlns:p14="http://schemas.microsoft.com/office/powerpoint/2010/main" val="5445099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4"/>
          <p:cNvGrpSpPr/>
          <p:nvPr/>
        </p:nvGrpSpPr>
        <p:grpSpPr>
          <a:xfrm>
            <a:off x="2810430" y="4689811"/>
            <a:ext cx="6935803" cy="6947464"/>
            <a:chOff x="6361113" y="1190625"/>
            <a:chExt cx="4470400" cy="4476750"/>
          </a:xfrm>
        </p:grpSpPr>
        <p:sp>
          <p:nvSpPr>
            <p:cNvPr id="5" name="Freeform 15"/>
            <p:cNvSpPr>
              <a:spLocks/>
            </p:cNvSpPr>
            <p:nvPr/>
          </p:nvSpPr>
          <p:spPr bwMode="auto">
            <a:xfrm>
              <a:off x="6361113" y="1190625"/>
              <a:ext cx="4470400" cy="4476750"/>
            </a:xfrm>
            <a:custGeom>
              <a:avLst/>
              <a:gdLst>
                <a:gd name="T0" fmla="*/ 397 w 397"/>
                <a:gd name="T1" fmla="*/ 199 h 397"/>
                <a:gd name="T2" fmla="*/ 199 w 397"/>
                <a:gd name="T3" fmla="*/ 397 h 397"/>
                <a:gd name="T4" fmla="*/ 0 w 397"/>
                <a:gd name="T5" fmla="*/ 199 h 397"/>
                <a:gd name="T6" fmla="*/ 200 w 397"/>
                <a:gd name="T7" fmla="*/ 0 h 397"/>
                <a:gd name="T8" fmla="*/ 397 w 397"/>
                <a:gd name="T9" fmla="*/ 199 h 397"/>
              </a:gdLst>
              <a:ahLst/>
              <a:cxnLst>
                <a:cxn ang="0">
                  <a:pos x="T0" y="T1"/>
                </a:cxn>
                <a:cxn ang="0">
                  <a:pos x="T2" y="T3"/>
                </a:cxn>
                <a:cxn ang="0">
                  <a:pos x="T4" y="T5"/>
                </a:cxn>
                <a:cxn ang="0">
                  <a:pos x="T6" y="T7"/>
                </a:cxn>
                <a:cxn ang="0">
                  <a:pos x="T8" y="T9"/>
                </a:cxn>
              </a:cxnLst>
              <a:rect l="0" t="0" r="r" b="b"/>
              <a:pathLst>
                <a:path w="397" h="397">
                  <a:moveTo>
                    <a:pt x="397" y="199"/>
                  </a:moveTo>
                  <a:cubicBezTo>
                    <a:pt x="397" y="308"/>
                    <a:pt x="308" y="397"/>
                    <a:pt x="199" y="397"/>
                  </a:cubicBezTo>
                  <a:cubicBezTo>
                    <a:pt x="89" y="397"/>
                    <a:pt x="0" y="308"/>
                    <a:pt x="0" y="199"/>
                  </a:cubicBezTo>
                  <a:cubicBezTo>
                    <a:pt x="0" y="89"/>
                    <a:pt x="90" y="0"/>
                    <a:pt x="200" y="0"/>
                  </a:cubicBezTo>
                  <a:cubicBezTo>
                    <a:pt x="309" y="0"/>
                    <a:pt x="397" y="89"/>
                    <a:pt x="397" y="199"/>
                  </a:cubicBezTo>
                  <a:close/>
                </a:path>
              </a:pathLst>
            </a:custGeom>
            <a:gradFill flip="none" rotWithShape="1">
              <a:gsLst>
                <a:gs pos="31000">
                  <a:schemeClr val="accent1"/>
                </a:gs>
                <a:gs pos="82000">
                  <a:schemeClr val="accent1">
                    <a:lumMod val="50000"/>
                  </a:schemeClr>
                </a:gs>
              </a:gsLst>
              <a:path path="circle">
                <a:fillToRect l="100000" b="100000"/>
              </a:path>
              <a:tileRect t="-100000" r="-100000"/>
            </a:gra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6" name="Line 6"/>
            <p:cNvSpPr>
              <a:spLocks noChangeShapeType="1"/>
            </p:cNvSpPr>
            <p:nvPr/>
          </p:nvSpPr>
          <p:spPr bwMode="auto">
            <a:xfrm flipV="1">
              <a:off x="6664326" y="3389313"/>
              <a:ext cx="1949450" cy="293688"/>
            </a:xfrm>
            <a:prstGeom prst="line">
              <a:avLst/>
            </a:prstGeom>
            <a:noFill/>
            <a:ln w="11113" cap="flat">
              <a:solidFill>
                <a:srgbClr val="2D008B"/>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7" name="Line 7"/>
            <p:cNvSpPr>
              <a:spLocks noChangeShapeType="1"/>
            </p:cNvSpPr>
            <p:nvPr/>
          </p:nvSpPr>
          <p:spPr bwMode="auto">
            <a:xfrm>
              <a:off x="8613776" y="3389313"/>
              <a:ext cx="1430338" cy="395288"/>
            </a:xfrm>
            <a:prstGeom prst="line">
              <a:avLst/>
            </a:prstGeom>
            <a:noFill/>
            <a:ln w="11113" cap="flat">
              <a:solidFill>
                <a:srgbClr val="2D008B"/>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8" name="Freeform 18"/>
            <p:cNvSpPr>
              <a:spLocks/>
            </p:cNvSpPr>
            <p:nvPr/>
          </p:nvSpPr>
          <p:spPr bwMode="auto">
            <a:xfrm>
              <a:off x="6664326" y="1190625"/>
              <a:ext cx="1949450" cy="2492375"/>
            </a:xfrm>
            <a:custGeom>
              <a:avLst/>
              <a:gdLst>
                <a:gd name="T0" fmla="*/ 0 w 173"/>
                <a:gd name="T1" fmla="*/ 221 h 221"/>
                <a:gd name="T2" fmla="*/ 173 w 173"/>
                <a:gd name="T3" fmla="*/ 0 h 221"/>
                <a:gd name="T4" fmla="*/ 173 w 173"/>
                <a:gd name="T5" fmla="*/ 195 h 221"/>
                <a:gd name="T6" fmla="*/ 0 w 173"/>
                <a:gd name="T7" fmla="*/ 221 h 221"/>
              </a:gdLst>
              <a:ahLst/>
              <a:cxnLst>
                <a:cxn ang="0">
                  <a:pos x="T0" y="T1"/>
                </a:cxn>
                <a:cxn ang="0">
                  <a:pos x="T2" y="T3"/>
                </a:cxn>
                <a:cxn ang="0">
                  <a:pos x="T4" y="T5"/>
                </a:cxn>
                <a:cxn ang="0">
                  <a:pos x="T6" y="T7"/>
                </a:cxn>
              </a:cxnLst>
              <a:rect l="0" t="0" r="r" b="b"/>
              <a:pathLst>
                <a:path w="173" h="221">
                  <a:moveTo>
                    <a:pt x="0" y="221"/>
                  </a:moveTo>
                  <a:cubicBezTo>
                    <a:pt x="0" y="111"/>
                    <a:pt x="82" y="0"/>
                    <a:pt x="173" y="0"/>
                  </a:cubicBezTo>
                  <a:cubicBezTo>
                    <a:pt x="173" y="195"/>
                    <a:pt x="173" y="195"/>
                    <a:pt x="173" y="195"/>
                  </a:cubicBezTo>
                  <a:lnTo>
                    <a:pt x="0" y="22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9" name="Freeform 19"/>
            <p:cNvSpPr>
              <a:spLocks/>
            </p:cNvSpPr>
            <p:nvPr/>
          </p:nvSpPr>
          <p:spPr bwMode="auto">
            <a:xfrm>
              <a:off x="7115176" y="1674813"/>
              <a:ext cx="1498600" cy="1939925"/>
            </a:xfrm>
            <a:custGeom>
              <a:avLst/>
              <a:gdLst>
                <a:gd name="T0" fmla="*/ 0 w 133"/>
                <a:gd name="T1" fmla="*/ 172 h 172"/>
                <a:gd name="T2" fmla="*/ 133 w 133"/>
                <a:gd name="T3" fmla="*/ 0 h 172"/>
                <a:gd name="T4" fmla="*/ 133 w 133"/>
                <a:gd name="T5" fmla="*/ 152 h 172"/>
                <a:gd name="T6" fmla="*/ 0 w 133"/>
                <a:gd name="T7" fmla="*/ 172 h 172"/>
              </a:gdLst>
              <a:ahLst/>
              <a:cxnLst>
                <a:cxn ang="0">
                  <a:pos x="T0" y="T1"/>
                </a:cxn>
                <a:cxn ang="0">
                  <a:pos x="T2" y="T3"/>
                </a:cxn>
                <a:cxn ang="0">
                  <a:pos x="T4" y="T5"/>
                </a:cxn>
                <a:cxn ang="0">
                  <a:pos x="T6" y="T7"/>
                </a:cxn>
              </a:cxnLst>
              <a:rect l="0" t="0" r="r" b="b"/>
              <a:pathLst>
                <a:path w="133" h="172">
                  <a:moveTo>
                    <a:pt x="0" y="172"/>
                  </a:moveTo>
                  <a:cubicBezTo>
                    <a:pt x="0" y="87"/>
                    <a:pt x="63" y="0"/>
                    <a:pt x="133" y="0"/>
                  </a:cubicBezTo>
                  <a:cubicBezTo>
                    <a:pt x="133" y="152"/>
                    <a:pt x="133" y="152"/>
                    <a:pt x="133" y="152"/>
                  </a:cubicBezTo>
                  <a:lnTo>
                    <a:pt x="0" y="17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0" name="Freeform 20"/>
            <p:cNvSpPr>
              <a:spLocks/>
            </p:cNvSpPr>
            <p:nvPr/>
          </p:nvSpPr>
          <p:spPr bwMode="auto">
            <a:xfrm>
              <a:off x="7566026" y="2171700"/>
              <a:ext cx="1047750" cy="1376363"/>
            </a:xfrm>
            <a:custGeom>
              <a:avLst/>
              <a:gdLst>
                <a:gd name="T0" fmla="*/ 0 w 93"/>
                <a:gd name="T1" fmla="*/ 122 h 122"/>
                <a:gd name="T2" fmla="*/ 93 w 93"/>
                <a:gd name="T3" fmla="*/ 0 h 122"/>
                <a:gd name="T4" fmla="*/ 93 w 93"/>
                <a:gd name="T5" fmla="*/ 108 h 122"/>
                <a:gd name="T6" fmla="*/ 0 w 93"/>
                <a:gd name="T7" fmla="*/ 122 h 122"/>
              </a:gdLst>
              <a:ahLst/>
              <a:cxnLst>
                <a:cxn ang="0">
                  <a:pos x="T0" y="T1"/>
                </a:cxn>
                <a:cxn ang="0">
                  <a:pos x="T2" y="T3"/>
                </a:cxn>
                <a:cxn ang="0">
                  <a:pos x="T4" y="T5"/>
                </a:cxn>
                <a:cxn ang="0">
                  <a:pos x="T6" y="T7"/>
                </a:cxn>
              </a:cxnLst>
              <a:rect l="0" t="0" r="r" b="b"/>
              <a:pathLst>
                <a:path w="93" h="122">
                  <a:moveTo>
                    <a:pt x="0" y="122"/>
                  </a:moveTo>
                  <a:cubicBezTo>
                    <a:pt x="0" y="61"/>
                    <a:pt x="44" y="0"/>
                    <a:pt x="93" y="0"/>
                  </a:cubicBezTo>
                  <a:cubicBezTo>
                    <a:pt x="93" y="108"/>
                    <a:pt x="93" y="108"/>
                    <a:pt x="93" y="108"/>
                  </a:cubicBezTo>
                  <a:lnTo>
                    <a:pt x="0" y="12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1" name="Freeform 21"/>
            <p:cNvSpPr>
              <a:spLocks/>
            </p:cNvSpPr>
            <p:nvPr/>
          </p:nvSpPr>
          <p:spPr bwMode="auto">
            <a:xfrm>
              <a:off x="8016876" y="2655888"/>
              <a:ext cx="596900" cy="823913"/>
            </a:xfrm>
            <a:custGeom>
              <a:avLst/>
              <a:gdLst>
                <a:gd name="T0" fmla="*/ 0 w 53"/>
                <a:gd name="T1" fmla="*/ 73 h 73"/>
                <a:gd name="T2" fmla="*/ 53 w 53"/>
                <a:gd name="T3" fmla="*/ 0 h 73"/>
                <a:gd name="T4" fmla="*/ 53 w 53"/>
                <a:gd name="T5" fmla="*/ 65 h 73"/>
                <a:gd name="T6" fmla="*/ 0 w 53"/>
                <a:gd name="T7" fmla="*/ 73 h 73"/>
              </a:gdLst>
              <a:ahLst/>
              <a:cxnLst>
                <a:cxn ang="0">
                  <a:pos x="T0" y="T1"/>
                </a:cxn>
                <a:cxn ang="0">
                  <a:pos x="T2" y="T3"/>
                </a:cxn>
                <a:cxn ang="0">
                  <a:pos x="T4" y="T5"/>
                </a:cxn>
                <a:cxn ang="0">
                  <a:pos x="T6" y="T7"/>
                </a:cxn>
              </a:cxnLst>
              <a:rect l="0" t="0" r="r" b="b"/>
              <a:pathLst>
                <a:path w="53" h="73">
                  <a:moveTo>
                    <a:pt x="0" y="73"/>
                  </a:moveTo>
                  <a:cubicBezTo>
                    <a:pt x="0" y="37"/>
                    <a:pt x="25" y="0"/>
                    <a:pt x="53" y="0"/>
                  </a:cubicBezTo>
                  <a:cubicBezTo>
                    <a:pt x="53" y="65"/>
                    <a:pt x="53" y="65"/>
                    <a:pt x="53" y="65"/>
                  </a:cubicBezTo>
                  <a:lnTo>
                    <a:pt x="0" y="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2" name="Freeform 22"/>
            <p:cNvSpPr>
              <a:spLocks/>
            </p:cNvSpPr>
            <p:nvPr/>
          </p:nvSpPr>
          <p:spPr bwMode="auto">
            <a:xfrm>
              <a:off x="6664326" y="3389313"/>
              <a:ext cx="3379788" cy="496888"/>
            </a:xfrm>
            <a:custGeom>
              <a:avLst/>
              <a:gdLst>
                <a:gd name="T0" fmla="*/ 0 w 300"/>
                <a:gd name="T1" fmla="*/ 26 h 44"/>
                <a:gd name="T2" fmla="*/ 172 w 300"/>
                <a:gd name="T3" fmla="*/ 44 h 44"/>
                <a:gd name="T4" fmla="*/ 300 w 300"/>
                <a:gd name="T5" fmla="*/ 35 h 44"/>
                <a:gd name="T6" fmla="*/ 173 w 300"/>
                <a:gd name="T7" fmla="*/ 0 h 44"/>
                <a:gd name="T8" fmla="*/ 0 w 300"/>
                <a:gd name="T9" fmla="*/ 26 h 44"/>
              </a:gdLst>
              <a:ahLst/>
              <a:cxnLst>
                <a:cxn ang="0">
                  <a:pos x="T0" y="T1"/>
                </a:cxn>
                <a:cxn ang="0">
                  <a:pos x="T2" y="T3"/>
                </a:cxn>
                <a:cxn ang="0">
                  <a:pos x="T4" y="T5"/>
                </a:cxn>
                <a:cxn ang="0">
                  <a:pos x="T6" y="T7"/>
                </a:cxn>
                <a:cxn ang="0">
                  <a:pos x="T8" y="T9"/>
                </a:cxn>
              </a:cxnLst>
              <a:rect l="0" t="0" r="r" b="b"/>
              <a:pathLst>
                <a:path w="300" h="44">
                  <a:moveTo>
                    <a:pt x="0" y="26"/>
                  </a:moveTo>
                  <a:cubicBezTo>
                    <a:pt x="34" y="37"/>
                    <a:pt x="98" y="44"/>
                    <a:pt x="172" y="44"/>
                  </a:cubicBezTo>
                  <a:cubicBezTo>
                    <a:pt x="221" y="44"/>
                    <a:pt x="266" y="41"/>
                    <a:pt x="300" y="35"/>
                  </a:cubicBezTo>
                  <a:cubicBezTo>
                    <a:pt x="173" y="0"/>
                    <a:pt x="173" y="0"/>
                    <a:pt x="173" y="0"/>
                  </a:cubicBezTo>
                  <a:lnTo>
                    <a:pt x="0" y="26"/>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3" name="Freeform 23"/>
            <p:cNvSpPr>
              <a:spLocks/>
            </p:cNvSpPr>
            <p:nvPr/>
          </p:nvSpPr>
          <p:spPr bwMode="auto">
            <a:xfrm>
              <a:off x="7115176" y="3389313"/>
              <a:ext cx="2601913" cy="384175"/>
            </a:xfrm>
            <a:custGeom>
              <a:avLst/>
              <a:gdLst>
                <a:gd name="T0" fmla="*/ 0 w 231"/>
                <a:gd name="T1" fmla="*/ 20 h 34"/>
                <a:gd name="T2" fmla="*/ 132 w 231"/>
                <a:gd name="T3" fmla="*/ 34 h 34"/>
                <a:gd name="T4" fmla="*/ 231 w 231"/>
                <a:gd name="T5" fmla="*/ 27 h 34"/>
                <a:gd name="T6" fmla="*/ 133 w 231"/>
                <a:gd name="T7" fmla="*/ 0 h 34"/>
                <a:gd name="T8" fmla="*/ 0 w 231"/>
                <a:gd name="T9" fmla="*/ 20 h 34"/>
              </a:gdLst>
              <a:ahLst/>
              <a:cxnLst>
                <a:cxn ang="0">
                  <a:pos x="T0" y="T1"/>
                </a:cxn>
                <a:cxn ang="0">
                  <a:pos x="T2" y="T3"/>
                </a:cxn>
                <a:cxn ang="0">
                  <a:pos x="T4" y="T5"/>
                </a:cxn>
                <a:cxn ang="0">
                  <a:pos x="T6" y="T7"/>
                </a:cxn>
                <a:cxn ang="0">
                  <a:pos x="T8" y="T9"/>
                </a:cxn>
              </a:cxnLst>
              <a:rect l="0" t="0" r="r" b="b"/>
              <a:pathLst>
                <a:path w="231" h="34">
                  <a:moveTo>
                    <a:pt x="0" y="20"/>
                  </a:moveTo>
                  <a:cubicBezTo>
                    <a:pt x="27" y="28"/>
                    <a:pt x="76" y="34"/>
                    <a:pt x="132" y="34"/>
                  </a:cubicBezTo>
                  <a:cubicBezTo>
                    <a:pt x="170" y="34"/>
                    <a:pt x="204" y="31"/>
                    <a:pt x="231" y="27"/>
                  </a:cubicBezTo>
                  <a:cubicBezTo>
                    <a:pt x="133" y="0"/>
                    <a:pt x="133" y="0"/>
                    <a:pt x="133" y="0"/>
                  </a:cubicBezTo>
                  <a:lnTo>
                    <a:pt x="0" y="2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4" name="Freeform 24"/>
            <p:cNvSpPr>
              <a:spLocks/>
            </p:cNvSpPr>
            <p:nvPr/>
          </p:nvSpPr>
          <p:spPr bwMode="auto">
            <a:xfrm>
              <a:off x="7566026" y="3389313"/>
              <a:ext cx="1812925" cy="260350"/>
            </a:xfrm>
            <a:custGeom>
              <a:avLst/>
              <a:gdLst>
                <a:gd name="T0" fmla="*/ 161 w 161"/>
                <a:gd name="T1" fmla="*/ 19 h 23"/>
                <a:gd name="T2" fmla="*/ 92 w 161"/>
                <a:gd name="T3" fmla="*/ 23 h 23"/>
                <a:gd name="T4" fmla="*/ 0 w 161"/>
                <a:gd name="T5" fmla="*/ 14 h 23"/>
                <a:gd name="T6" fmla="*/ 93 w 161"/>
                <a:gd name="T7" fmla="*/ 0 h 23"/>
                <a:gd name="T8" fmla="*/ 161 w 161"/>
                <a:gd name="T9" fmla="*/ 19 h 23"/>
              </a:gdLst>
              <a:ahLst/>
              <a:cxnLst>
                <a:cxn ang="0">
                  <a:pos x="T0" y="T1"/>
                </a:cxn>
                <a:cxn ang="0">
                  <a:pos x="T2" y="T3"/>
                </a:cxn>
                <a:cxn ang="0">
                  <a:pos x="T4" y="T5"/>
                </a:cxn>
                <a:cxn ang="0">
                  <a:pos x="T6" y="T7"/>
                </a:cxn>
                <a:cxn ang="0">
                  <a:pos x="T8" y="T9"/>
                </a:cxn>
              </a:cxnLst>
              <a:rect l="0" t="0" r="r" b="b"/>
              <a:pathLst>
                <a:path w="161" h="23">
                  <a:moveTo>
                    <a:pt x="161" y="19"/>
                  </a:moveTo>
                  <a:cubicBezTo>
                    <a:pt x="142" y="21"/>
                    <a:pt x="118" y="23"/>
                    <a:pt x="92" y="23"/>
                  </a:cubicBezTo>
                  <a:cubicBezTo>
                    <a:pt x="54" y="23"/>
                    <a:pt x="20" y="19"/>
                    <a:pt x="0" y="14"/>
                  </a:cubicBezTo>
                  <a:cubicBezTo>
                    <a:pt x="93" y="0"/>
                    <a:pt x="93" y="0"/>
                    <a:pt x="93" y="0"/>
                  </a:cubicBezTo>
                  <a:lnTo>
                    <a:pt x="161" y="1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5" name="Freeform 25"/>
            <p:cNvSpPr>
              <a:spLocks/>
            </p:cNvSpPr>
            <p:nvPr/>
          </p:nvSpPr>
          <p:spPr bwMode="auto">
            <a:xfrm>
              <a:off x="8016876" y="3389313"/>
              <a:ext cx="1023938" cy="146050"/>
            </a:xfrm>
            <a:custGeom>
              <a:avLst/>
              <a:gdLst>
                <a:gd name="T0" fmla="*/ 0 w 91"/>
                <a:gd name="T1" fmla="*/ 8 h 13"/>
                <a:gd name="T2" fmla="*/ 53 w 91"/>
                <a:gd name="T3" fmla="*/ 13 h 13"/>
                <a:gd name="T4" fmla="*/ 91 w 91"/>
                <a:gd name="T5" fmla="*/ 10 h 13"/>
                <a:gd name="T6" fmla="*/ 53 w 91"/>
                <a:gd name="T7" fmla="*/ 0 h 13"/>
                <a:gd name="T8" fmla="*/ 0 w 91"/>
                <a:gd name="T9" fmla="*/ 8 h 13"/>
              </a:gdLst>
              <a:ahLst/>
              <a:cxnLst>
                <a:cxn ang="0">
                  <a:pos x="T0" y="T1"/>
                </a:cxn>
                <a:cxn ang="0">
                  <a:pos x="T2" y="T3"/>
                </a:cxn>
                <a:cxn ang="0">
                  <a:pos x="T4" y="T5"/>
                </a:cxn>
                <a:cxn ang="0">
                  <a:pos x="T6" y="T7"/>
                </a:cxn>
                <a:cxn ang="0">
                  <a:pos x="T8" y="T9"/>
                </a:cxn>
              </a:cxnLst>
              <a:rect l="0" t="0" r="r" b="b"/>
              <a:pathLst>
                <a:path w="91" h="13">
                  <a:moveTo>
                    <a:pt x="0" y="8"/>
                  </a:moveTo>
                  <a:cubicBezTo>
                    <a:pt x="13" y="11"/>
                    <a:pt x="32" y="13"/>
                    <a:pt x="53" y="13"/>
                  </a:cubicBezTo>
                  <a:cubicBezTo>
                    <a:pt x="67" y="13"/>
                    <a:pt x="80" y="12"/>
                    <a:pt x="91" y="10"/>
                  </a:cubicBezTo>
                  <a:cubicBezTo>
                    <a:pt x="53" y="0"/>
                    <a:pt x="53" y="0"/>
                    <a:pt x="53" y="0"/>
                  </a:cubicBezTo>
                  <a:lnTo>
                    <a:pt x="0" y="8"/>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6" name="Freeform 26"/>
            <p:cNvSpPr>
              <a:spLocks/>
            </p:cNvSpPr>
            <p:nvPr/>
          </p:nvSpPr>
          <p:spPr bwMode="auto">
            <a:xfrm>
              <a:off x="8613776" y="1190625"/>
              <a:ext cx="1430338" cy="2593975"/>
            </a:xfrm>
            <a:custGeom>
              <a:avLst/>
              <a:gdLst>
                <a:gd name="T0" fmla="*/ 0 w 127"/>
                <a:gd name="T1" fmla="*/ 0 h 230"/>
                <a:gd name="T2" fmla="*/ 127 w 127"/>
                <a:gd name="T3" fmla="*/ 230 h 230"/>
                <a:gd name="T4" fmla="*/ 0 w 127"/>
                <a:gd name="T5" fmla="*/ 195 h 230"/>
                <a:gd name="T6" fmla="*/ 0 w 127"/>
                <a:gd name="T7" fmla="*/ 0 h 230"/>
              </a:gdLst>
              <a:ahLst/>
              <a:cxnLst>
                <a:cxn ang="0">
                  <a:pos x="T0" y="T1"/>
                </a:cxn>
                <a:cxn ang="0">
                  <a:pos x="T2" y="T3"/>
                </a:cxn>
                <a:cxn ang="0">
                  <a:pos x="T4" y="T5"/>
                </a:cxn>
                <a:cxn ang="0">
                  <a:pos x="T6" y="T7"/>
                </a:cxn>
              </a:cxnLst>
              <a:rect l="0" t="0" r="r" b="b"/>
              <a:pathLst>
                <a:path w="127" h="230">
                  <a:moveTo>
                    <a:pt x="0" y="0"/>
                  </a:moveTo>
                  <a:cubicBezTo>
                    <a:pt x="67" y="0"/>
                    <a:pt x="127" y="120"/>
                    <a:pt x="127" y="230"/>
                  </a:cubicBezTo>
                  <a:cubicBezTo>
                    <a:pt x="0" y="195"/>
                    <a:pt x="0" y="195"/>
                    <a:pt x="0" y="195"/>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7" name="Freeform 33"/>
            <p:cNvSpPr>
              <a:spLocks/>
            </p:cNvSpPr>
            <p:nvPr/>
          </p:nvSpPr>
          <p:spPr bwMode="auto">
            <a:xfrm>
              <a:off x="8613776" y="1674813"/>
              <a:ext cx="1103313" cy="2019300"/>
            </a:xfrm>
            <a:custGeom>
              <a:avLst/>
              <a:gdLst>
                <a:gd name="T0" fmla="*/ 0 w 98"/>
                <a:gd name="T1" fmla="*/ 0 h 179"/>
                <a:gd name="T2" fmla="*/ 98 w 98"/>
                <a:gd name="T3" fmla="*/ 179 h 179"/>
                <a:gd name="T4" fmla="*/ 0 w 98"/>
                <a:gd name="T5" fmla="*/ 152 h 179"/>
                <a:gd name="T6" fmla="*/ 0 w 98"/>
                <a:gd name="T7" fmla="*/ 0 h 179"/>
              </a:gdLst>
              <a:ahLst/>
              <a:cxnLst>
                <a:cxn ang="0">
                  <a:pos x="T0" y="T1"/>
                </a:cxn>
                <a:cxn ang="0">
                  <a:pos x="T2" y="T3"/>
                </a:cxn>
                <a:cxn ang="0">
                  <a:pos x="T4" y="T5"/>
                </a:cxn>
                <a:cxn ang="0">
                  <a:pos x="T6" y="T7"/>
                </a:cxn>
              </a:cxnLst>
              <a:rect l="0" t="0" r="r" b="b"/>
              <a:pathLst>
                <a:path w="98" h="179">
                  <a:moveTo>
                    <a:pt x="0" y="0"/>
                  </a:moveTo>
                  <a:cubicBezTo>
                    <a:pt x="52" y="0"/>
                    <a:pt x="98" y="94"/>
                    <a:pt x="98" y="179"/>
                  </a:cubicBezTo>
                  <a:cubicBezTo>
                    <a:pt x="0" y="152"/>
                    <a:pt x="0" y="152"/>
                    <a:pt x="0" y="152"/>
                  </a:cubicBez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8" name="Freeform 38"/>
            <p:cNvSpPr>
              <a:spLocks/>
            </p:cNvSpPr>
            <p:nvPr/>
          </p:nvSpPr>
          <p:spPr bwMode="auto">
            <a:xfrm>
              <a:off x="8613776" y="2171700"/>
              <a:ext cx="765175" cy="1431925"/>
            </a:xfrm>
            <a:custGeom>
              <a:avLst/>
              <a:gdLst>
                <a:gd name="T0" fmla="*/ 0 w 68"/>
                <a:gd name="T1" fmla="*/ 0 h 127"/>
                <a:gd name="T2" fmla="*/ 68 w 68"/>
                <a:gd name="T3" fmla="*/ 127 h 127"/>
                <a:gd name="T4" fmla="*/ 0 w 68"/>
                <a:gd name="T5" fmla="*/ 108 h 127"/>
                <a:gd name="T6" fmla="*/ 0 w 68"/>
                <a:gd name="T7" fmla="*/ 0 h 127"/>
              </a:gdLst>
              <a:ahLst/>
              <a:cxnLst>
                <a:cxn ang="0">
                  <a:pos x="T0" y="T1"/>
                </a:cxn>
                <a:cxn ang="0">
                  <a:pos x="T2" y="T3"/>
                </a:cxn>
                <a:cxn ang="0">
                  <a:pos x="T4" y="T5"/>
                </a:cxn>
                <a:cxn ang="0">
                  <a:pos x="T6" y="T7"/>
                </a:cxn>
              </a:cxnLst>
              <a:rect l="0" t="0" r="r" b="b"/>
              <a:pathLst>
                <a:path w="68" h="127">
                  <a:moveTo>
                    <a:pt x="0" y="0"/>
                  </a:moveTo>
                  <a:cubicBezTo>
                    <a:pt x="36" y="0"/>
                    <a:pt x="68" y="66"/>
                    <a:pt x="68" y="127"/>
                  </a:cubicBezTo>
                  <a:cubicBezTo>
                    <a:pt x="0" y="108"/>
                    <a:pt x="0" y="108"/>
                    <a:pt x="0" y="108"/>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9" name="Freeform 39"/>
            <p:cNvSpPr>
              <a:spLocks/>
            </p:cNvSpPr>
            <p:nvPr/>
          </p:nvSpPr>
          <p:spPr bwMode="auto">
            <a:xfrm>
              <a:off x="8613776" y="2655888"/>
              <a:ext cx="427038" cy="846138"/>
            </a:xfrm>
            <a:custGeom>
              <a:avLst/>
              <a:gdLst>
                <a:gd name="T0" fmla="*/ 0 w 38"/>
                <a:gd name="T1" fmla="*/ 0 h 75"/>
                <a:gd name="T2" fmla="*/ 38 w 38"/>
                <a:gd name="T3" fmla="*/ 75 h 75"/>
                <a:gd name="T4" fmla="*/ 0 w 38"/>
                <a:gd name="T5" fmla="*/ 65 h 75"/>
                <a:gd name="T6" fmla="*/ 0 w 38"/>
                <a:gd name="T7" fmla="*/ 0 h 75"/>
              </a:gdLst>
              <a:ahLst/>
              <a:cxnLst>
                <a:cxn ang="0">
                  <a:pos x="T0" y="T1"/>
                </a:cxn>
                <a:cxn ang="0">
                  <a:pos x="T2" y="T3"/>
                </a:cxn>
                <a:cxn ang="0">
                  <a:pos x="T4" y="T5"/>
                </a:cxn>
                <a:cxn ang="0">
                  <a:pos x="T6" y="T7"/>
                </a:cxn>
              </a:cxnLst>
              <a:rect l="0" t="0" r="r" b="b"/>
              <a:pathLst>
                <a:path w="38" h="75">
                  <a:moveTo>
                    <a:pt x="0" y="0"/>
                  </a:moveTo>
                  <a:cubicBezTo>
                    <a:pt x="21" y="0"/>
                    <a:pt x="38" y="40"/>
                    <a:pt x="38" y="75"/>
                  </a:cubicBezTo>
                  <a:cubicBezTo>
                    <a:pt x="0" y="65"/>
                    <a:pt x="0" y="65"/>
                    <a:pt x="0" y="65"/>
                  </a:cubicBezTo>
                  <a:lnTo>
                    <a:pt x="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grpSp>
      <p:cxnSp>
        <p:nvCxnSpPr>
          <p:cNvPr id="20" name="Straight Arrow Connector 43"/>
          <p:cNvCxnSpPr>
            <a:stCxn id="26" idx="2"/>
          </p:cNvCxnSpPr>
          <p:nvPr/>
        </p:nvCxnSpPr>
        <p:spPr>
          <a:xfrm flipH="1" flipV="1">
            <a:off x="6995500" y="7342885"/>
            <a:ext cx="5382134" cy="1767292"/>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44"/>
          <p:cNvCxnSpPr/>
          <p:nvPr/>
        </p:nvCxnSpPr>
        <p:spPr>
          <a:xfrm flipH="1" flipV="1">
            <a:off x="6570696" y="7869508"/>
            <a:ext cx="5806938" cy="3186012"/>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58"/>
          <p:cNvCxnSpPr/>
          <p:nvPr/>
        </p:nvCxnSpPr>
        <p:spPr>
          <a:xfrm flipH="1" flipV="1">
            <a:off x="7415007" y="6963753"/>
            <a:ext cx="4962627" cy="170396"/>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59"/>
          <p:cNvCxnSpPr/>
          <p:nvPr/>
        </p:nvCxnSpPr>
        <p:spPr>
          <a:xfrm flipH="1">
            <a:off x="7870749" y="5151373"/>
            <a:ext cx="4506885" cy="1422485"/>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24" name="Oval 63"/>
          <p:cNvSpPr/>
          <p:nvPr/>
        </p:nvSpPr>
        <p:spPr>
          <a:xfrm>
            <a:off x="12377634" y="4408115"/>
            <a:ext cx="1277677" cy="127817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r>
              <a:rPr lang="en-US" altLang="zh-CN" sz="4000" dirty="0" smtClean="0">
                <a:latin typeface="微软雅黑"/>
                <a:ea typeface="微软雅黑"/>
                <a:cs typeface="微软雅黑"/>
              </a:rPr>
              <a:t>1</a:t>
            </a:r>
            <a:endParaRPr lang="en-US" sz="4000" dirty="0">
              <a:latin typeface="微软雅黑"/>
              <a:ea typeface="微软雅黑"/>
              <a:cs typeface="微软雅黑"/>
            </a:endParaRPr>
          </a:p>
        </p:txBody>
      </p:sp>
      <p:sp>
        <p:nvSpPr>
          <p:cNvPr id="25" name="Oval 64"/>
          <p:cNvSpPr/>
          <p:nvPr/>
        </p:nvSpPr>
        <p:spPr>
          <a:xfrm>
            <a:off x="12377634" y="6422964"/>
            <a:ext cx="1277677" cy="127817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r>
              <a:rPr lang="en-US" altLang="zh-CN" sz="4000" dirty="0" smtClean="0">
                <a:latin typeface="微软雅黑"/>
                <a:ea typeface="微软雅黑"/>
                <a:cs typeface="微软雅黑"/>
              </a:rPr>
              <a:t>2</a:t>
            </a:r>
            <a:endParaRPr lang="en-US" sz="4000" dirty="0">
              <a:latin typeface="微软雅黑"/>
              <a:ea typeface="微软雅黑"/>
              <a:cs typeface="微软雅黑"/>
            </a:endParaRPr>
          </a:p>
        </p:txBody>
      </p:sp>
      <p:sp>
        <p:nvSpPr>
          <p:cNvPr id="26" name="Oval 65"/>
          <p:cNvSpPr/>
          <p:nvPr/>
        </p:nvSpPr>
        <p:spPr>
          <a:xfrm>
            <a:off x="12377634" y="8471089"/>
            <a:ext cx="1277677" cy="127817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r>
              <a:rPr lang="en-US" altLang="zh-CN" sz="4000" dirty="0" smtClean="0">
                <a:latin typeface="微软雅黑"/>
                <a:ea typeface="微软雅黑"/>
                <a:cs typeface="微软雅黑"/>
              </a:rPr>
              <a:t>3</a:t>
            </a:r>
            <a:endParaRPr lang="en-US" sz="4000" dirty="0">
              <a:latin typeface="微软雅黑"/>
              <a:ea typeface="微软雅黑"/>
              <a:cs typeface="微软雅黑"/>
            </a:endParaRPr>
          </a:p>
        </p:txBody>
      </p:sp>
      <p:sp>
        <p:nvSpPr>
          <p:cNvPr id="27" name="Oval 66"/>
          <p:cNvSpPr/>
          <p:nvPr/>
        </p:nvSpPr>
        <p:spPr>
          <a:xfrm>
            <a:off x="12377634" y="10515736"/>
            <a:ext cx="1277677" cy="1278175"/>
          </a:xfrm>
          <a:prstGeom prst="ellipse">
            <a:avLst/>
          </a:prstGeom>
          <a:solidFill>
            <a:srgbClr val="25AEDB"/>
          </a:solidFill>
          <a:ln>
            <a:no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r>
              <a:rPr lang="en-US" altLang="zh-CN" sz="4000" dirty="0" smtClean="0">
                <a:latin typeface="微软雅黑"/>
                <a:ea typeface="微软雅黑"/>
                <a:cs typeface="微软雅黑"/>
              </a:rPr>
              <a:t>4</a:t>
            </a:r>
            <a:endParaRPr lang="en-US" sz="4000" dirty="0">
              <a:latin typeface="微软雅黑"/>
              <a:ea typeface="微软雅黑"/>
              <a:cs typeface="微软雅黑"/>
            </a:endParaRPr>
          </a:p>
        </p:txBody>
      </p:sp>
      <p:sp>
        <p:nvSpPr>
          <p:cNvPr id="28" name="TextBox 67"/>
          <p:cNvSpPr txBox="1"/>
          <p:nvPr/>
        </p:nvSpPr>
        <p:spPr>
          <a:xfrm>
            <a:off x="14033924" y="4766230"/>
            <a:ext cx="7170596" cy="881438"/>
          </a:xfrm>
          <a:prstGeom prst="rect">
            <a:avLst/>
          </a:prstGeom>
          <a:noFill/>
        </p:spPr>
        <p:txBody>
          <a:bodyPr wrap="square" lIns="0" tIns="0" rIns="0" bIns="0" rtlCol="0">
            <a:spAutoFit/>
          </a:bodyPr>
          <a:lstStyle/>
          <a:p>
            <a:pPr>
              <a:lnSpc>
                <a:spcPts val="3400"/>
              </a:lnSpc>
              <a:defRPr/>
            </a:pPr>
            <a:r>
              <a:rPr lang="en-US" sz="2800" dirty="0" smtClean="0">
                <a:latin typeface="微软雅黑"/>
                <a:ea typeface="微软雅黑"/>
                <a:cs typeface="微软雅黑"/>
              </a:rPr>
              <a:t>目前</a:t>
            </a:r>
            <a:r>
              <a:rPr lang="zh-CN" altLang="en-US" sz="2800" dirty="0" smtClean="0">
                <a:latin typeface="微软雅黑"/>
                <a:ea typeface="微软雅黑"/>
                <a:cs typeface="微软雅黑"/>
              </a:rPr>
              <a:t>架构无法为同一市场的同一交易方式下做性能扩展，存在性能瓶颈</a:t>
            </a:r>
            <a:endParaRPr lang="en-US" sz="2800" dirty="0">
              <a:latin typeface="微软雅黑"/>
              <a:ea typeface="微软雅黑"/>
              <a:cs typeface="微软雅黑"/>
            </a:endParaRPr>
          </a:p>
        </p:txBody>
      </p:sp>
      <p:sp>
        <p:nvSpPr>
          <p:cNvPr id="29" name="TextBox 68"/>
          <p:cNvSpPr txBox="1"/>
          <p:nvPr/>
        </p:nvSpPr>
        <p:spPr>
          <a:xfrm>
            <a:off x="14024725" y="4202974"/>
            <a:ext cx="1237903" cy="607538"/>
          </a:xfrm>
          <a:prstGeom prst="rect">
            <a:avLst/>
          </a:prstGeom>
          <a:noFill/>
        </p:spPr>
        <p:txBody>
          <a:bodyPr wrap="none" lIns="0" tIns="0" rIns="0" bIns="0" rtlCol="0">
            <a:spAutoFit/>
          </a:bodyPr>
          <a:lstStyle/>
          <a:p>
            <a:pPr>
              <a:lnSpc>
                <a:spcPts val="4533"/>
              </a:lnSpc>
              <a:spcAft>
                <a:spcPts val="1600"/>
              </a:spcAft>
            </a:pPr>
            <a:r>
              <a:rPr lang="zh-CN" altLang="en-US" sz="4800" b="1" cap="all" spc="53" dirty="0" smtClean="0">
                <a:latin typeface="微软雅黑"/>
                <a:ea typeface="微软雅黑"/>
                <a:cs typeface="微软雅黑"/>
              </a:rPr>
              <a:t>性能</a:t>
            </a:r>
            <a:endParaRPr lang="en-US" sz="4800" b="1" cap="all" spc="53" dirty="0">
              <a:latin typeface="微软雅黑"/>
              <a:ea typeface="微软雅黑"/>
              <a:cs typeface="微软雅黑"/>
            </a:endParaRPr>
          </a:p>
        </p:txBody>
      </p:sp>
      <p:sp>
        <p:nvSpPr>
          <p:cNvPr id="30" name="TextBox 69"/>
          <p:cNvSpPr txBox="1"/>
          <p:nvPr/>
        </p:nvSpPr>
        <p:spPr>
          <a:xfrm>
            <a:off x="14033924" y="6802808"/>
            <a:ext cx="7170596" cy="1317455"/>
          </a:xfrm>
          <a:prstGeom prst="rect">
            <a:avLst/>
          </a:prstGeom>
          <a:noFill/>
        </p:spPr>
        <p:txBody>
          <a:bodyPr wrap="square" lIns="0" tIns="0" rIns="0" bIns="0" rtlCol="0">
            <a:spAutoFit/>
          </a:bodyPr>
          <a:lstStyle/>
          <a:p>
            <a:pPr>
              <a:lnSpc>
                <a:spcPts val="3400"/>
              </a:lnSpc>
              <a:defRPr/>
            </a:pPr>
            <a:r>
              <a:rPr lang="zh-CN" altLang="en-US" sz="2800" dirty="0" smtClean="0">
                <a:latin typeface="微软雅黑"/>
                <a:ea typeface="微软雅黑"/>
                <a:cs typeface="微软雅黑"/>
              </a:rPr>
              <a:t>为了访问共享内存，目前的核心交易进程均部署在同一台服务器，无法通过分布式部署提高性能</a:t>
            </a:r>
            <a:endParaRPr lang="en-US" sz="2800" dirty="0">
              <a:latin typeface="微软雅黑"/>
              <a:ea typeface="微软雅黑"/>
              <a:cs typeface="微软雅黑"/>
            </a:endParaRPr>
          </a:p>
        </p:txBody>
      </p:sp>
      <p:sp>
        <p:nvSpPr>
          <p:cNvPr id="31" name="TextBox 70"/>
          <p:cNvSpPr txBox="1"/>
          <p:nvPr/>
        </p:nvSpPr>
        <p:spPr>
          <a:xfrm>
            <a:off x="14024725" y="6239552"/>
            <a:ext cx="1860253" cy="607538"/>
          </a:xfrm>
          <a:prstGeom prst="rect">
            <a:avLst/>
          </a:prstGeom>
          <a:noFill/>
        </p:spPr>
        <p:txBody>
          <a:bodyPr wrap="none" lIns="0" tIns="0" rIns="0" bIns="0" rtlCol="0">
            <a:spAutoFit/>
          </a:bodyPr>
          <a:lstStyle/>
          <a:p>
            <a:pPr>
              <a:lnSpc>
                <a:spcPts val="4533"/>
              </a:lnSpc>
              <a:spcAft>
                <a:spcPts val="1600"/>
              </a:spcAft>
            </a:pPr>
            <a:r>
              <a:rPr lang="en-US" altLang="en-US" sz="4800" b="1" cap="all" spc="53" dirty="0" smtClean="0">
                <a:latin typeface="微软雅黑"/>
                <a:ea typeface="微软雅黑"/>
                <a:cs typeface="微软雅黑"/>
              </a:rPr>
              <a:t>分布式</a:t>
            </a:r>
            <a:endParaRPr lang="en-US" sz="4800" b="1" cap="all" spc="53" dirty="0">
              <a:latin typeface="微软雅黑"/>
              <a:ea typeface="微软雅黑"/>
              <a:cs typeface="微软雅黑"/>
            </a:endParaRPr>
          </a:p>
        </p:txBody>
      </p:sp>
      <p:sp>
        <p:nvSpPr>
          <p:cNvPr id="32" name="TextBox 71"/>
          <p:cNvSpPr txBox="1"/>
          <p:nvPr/>
        </p:nvSpPr>
        <p:spPr>
          <a:xfrm>
            <a:off x="14033924" y="10875963"/>
            <a:ext cx="7170596" cy="861774"/>
          </a:xfrm>
          <a:prstGeom prst="rect">
            <a:avLst/>
          </a:prstGeom>
          <a:noFill/>
        </p:spPr>
        <p:txBody>
          <a:bodyPr wrap="square" lIns="0" tIns="0" rIns="0" bIns="0" rtlCol="0">
            <a:spAutoFit/>
          </a:bodyPr>
          <a:lstStyle/>
          <a:p>
            <a:pPr>
              <a:lnSpc>
                <a:spcPts val="3400"/>
              </a:lnSpc>
              <a:defRPr/>
            </a:pPr>
            <a:r>
              <a:rPr lang="zh-CN" altLang="en-US" sz="2800" dirty="0" smtClean="0">
                <a:latin typeface="微软雅黑"/>
                <a:ea typeface="微软雅黑"/>
                <a:cs typeface="微软雅黑"/>
              </a:rPr>
              <a:t>按照市场交易方式的划分使得进程数量膨胀，增加了系统维护和配置管理的复杂程度</a:t>
            </a:r>
            <a:endParaRPr lang="en-US" sz="2800" dirty="0">
              <a:latin typeface="微软雅黑"/>
              <a:ea typeface="微软雅黑"/>
              <a:cs typeface="微软雅黑"/>
            </a:endParaRPr>
          </a:p>
        </p:txBody>
      </p:sp>
      <p:sp>
        <p:nvSpPr>
          <p:cNvPr id="33" name="TextBox 72"/>
          <p:cNvSpPr txBox="1"/>
          <p:nvPr/>
        </p:nvSpPr>
        <p:spPr>
          <a:xfrm>
            <a:off x="14024725" y="10312707"/>
            <a:ext cx="3727302" cy="607538"/>
          </a:xfrm>
          <a:prstGeom prst="rect">
            <a:avLst/>
          </a:prstGeom>
          <a:noFill/>
        </p:spPr>
        <p:txBody>
          <a:bodyPr wrap="none" lIns="0" tIns="0" rIns="0" bIns="0" rtlCol="0">
            <a:spAutoFit/>
          </a:bodyPr>
          <a:lstStyle/>
          <a:p>
            <a:pPr>
              <a:lnSpc>
                <a:spcPts val="4533"/>
              </a:lnSpc>
              <a:spcAft>
                <a:spcPts val="1600"/>
              </a:spcAft>
            </a:pPr>
            <a:r>
              <a:rPr lang="en-US" sz="4800" b="1" cap="all" spc="53" dirty="0" smtClean="0">
                <a:latin typeface="微软雅黑"/>
                <a:ea typeface="微软雅黑"/>
                <a:cs typeface="微软雅黑"/>
              </a:rPr>
              <a:t>进程数和配置</a:t>
            </a:r>
            <a:endParaRPr lang="en-US" sz="4800" b="1" cap="all" spc="53" dirty="0">
              <a:latin typeface="微软雅黑"/>
              <a:ea typeface="微软雅黑"/>
              <a:cs typeface="微软雅黑"/>
            </a:endParaRPr>
          </a:p>
        </p:txBody>
      </p:sp>
      <p:sp>
        <p:nvSpPr>
          <p:cNvPr id="34" name="TextBox 73"/>
          <p:cNvSpPr txBox="1"/>
          <p:nvPr/>
        </p:nvSpPr>
        <p:spPr>
          <a:xfrm>
            <a:off x="14033924" y="8839387"/>
            <a:ext cx="7170596" cy="861774"/>
          </a:xfrm>
          <a:prstGeom prst="rect">
            <a:avLst/>
          </a:prstGeom>
          <a:noFill/>
        </p:spPr>
        <p:txBody>
          <a:bodyPr wrap="square" lIns="0" tIns="0" rIns="0" bIns="0" rtlCol="0">
            <a:spAutoFit/>
          </a:bodyPr>
          <a:lstStyle/>
          <a:p>
            <a:pPr>
              <a:lnSpc>
                <a:spcPts val="3400"/>
              </a:lnSpc>
              <a:defRPr/>
            </a:pPr>
            <a:r>
              <a:rPr lang="zh-CN" altLang="en-US" sz="2800" dirty="0" smtClean="0">
                <a:latin typeface="微软雅黑"/>
                <a:ea typeface="微软雅黑"/>
                <a:cs typeface="微软雅黑"/>
              </a:rPr>
              <a:t>目前的消息按照异步处理，报价成交进程之间如果出现错误，无法对上一步操作进行回滚</a:t>
            </a:r>
            <a:endParaRPr lang="en-US" sz="2800" dirty="0">
              <a:latin typeface="微软雅黑"/>
              <a:ea typeface="微软雅黑"/>
              <a:cs typeface="微软雅黑"/>
            </a:endParaRPr>
          </a:p>
        </p:txBody>
      </p:sp>
      <p:sp>
        <p:nvSpPr>
          <p:cNvPr id="35" name="TextBox 74"/>
          <p:cNvSpPr txBox="1"/>
          <p:nvPr/>
        </p:nvSpPr>
        <p:spPr>
          <a:xfrm>
            <a:off x="14024725" y="8276131"/>
            <a:ext cx="3104953" cy="607538"/>
          </a:xfrm>
          <a:prstGeom prst="rect">
            <a:avLst/>
          </a:prstGeom>
          <a:noFill/>
        </p:spPr>
        <p:txBody>
          <a:bodyPr wrap="none" lIns="0" tIns="0" rIns="0" bIns="0" rtlCol="0">
            <a:spAutoFit/>
          </a:bodyPr>
          <a:lstStyle/>
          <a:p>
            <a:pPr>
              <a:lnSpc>
                <a:spcPts val="4533"/>
              </a:lnSpc>
              <a:spcAft>
                <a:spcPts val="1600"/>
              </a:spcAft>
            </a:pPr>
            <a:r>
              <a:rPr lang="en-US" sz="4800" b="1" cap="all" spc="53" dirty="0" smtClean="0">
                <a:latin typeface="微软雅黑"/>
                <a:ea typeface="微软雅黑"/>
                <a:cs typeface="微软雅黑"/>
              </a:rPr>
              <a:t>事务一致性</a:t>
            </a:r>
            <a:endParaRPr lang="en-US" sz="4800" b="1" cap="all" spc="53" dirty="0">
              <a:latin typeface="微软雅黑"/>
              <a:ea typeface="微软雅黑"/>
              <a:cs typeface="微软雅黑"/>
            </a:endParaRPr>
          </a:p>
        </p:txBody>
      </p:sp>
      <p:sp>
        <p:nvSpPr>
          <p:cNvPr id="36" name="文本框 35"/>
          <p:cNvSpPr txBox="1"/>
          <p:nvPr/>
        </p:nvSpPr>
        <p:spPr>
          <a:xfrm>
            <a:off x="3721439" y="2628746"/>
            <a:ext cx="17436761" cy="1107996"/>
          </a:xfrm>
          <a:prstGeom prst="rect">
            <a:avLst/>
          </a:prstGeom>
          <a:noFill/>
        </p:spPr>
        <p:txBody>
          <a:bodyPr wrap="square" rtlCol="0">
            <a:spAutoFit/>
          </a:bodyPr>
          <a:lstStyle/>
          <a:p>
            <a:r>
              <a:rPr kumimoji="1" lang="zh-CN" altLang="en-US" dirty="0" smtClean="0">
                <a:latin typeface="微软雅黑"/>
                <a:ea typeface="微软雅黑"/>
                <a:cs typeface="微软雅黑"/>
              </a:rPr>
              <a:t>核心交易目前面临的问题是</a:t>
            </a:r>
            <a:r>
              <a:rPr kumimoji="1" lang="en-US" altLang="zh-CN" dirty="0" smtClean="0">
                <a:latin typeface="微软雅黑"/>
                <a:ea typeface="微软雅黑"/>
                <a:cs typeface="微软雅黑"/>
              </a:rPr>
              <a:t>: </a:t>
            </a:r>
            <a:r>
              <a:rPr kumimoji="1" lang="zh-CN" altLang="en-US" sz="6600" dirty="0" smtClean="0">
                <a:solidFill>
                  <a:schemeClr val="accent2"/>
                </a:solidFill>
                <a:latin typeface="微软雅黑"/>
                <a:ea typeface="微软雅黑"/>
                <a:cs typeface="微软雅黑"/>
              </a:rPr>
              <a:t>复杂度高，性能扩展存在瓶颈</a:t>
            </a:r>
            <a:endParaRPr kumimoji="1" lang="zh-CN" altLang="en-US" sz="6000" dirty="0">
              <a:solidFill>
                <a:schemeClr val="accent2"/>
              </a:solidFill>
              <a:latin typeface="微软雅黑"/>
              <a:ea typeface="微软雅黑"/>
              <a:cs typeface="微软雅黑"/>
            </a:endParaRPr>
          </a:p>
        </p:txBody>
      </p:sp>
      <p:sp>
        <p:nvSpPr>
          <p:cNvPr id="37" name="Oval 66"/>
          <p:cNvSpPr/>
          <p:nvPr/>
        </p:nvSpPr>
        <p:spPr>
          <a:xfrm>
            <a:off x="12377634" y="12352461"/>
            <a:ext cx="1277677" cy="1278175"/>
          </a:xfrm>
          <a:prstGeom prst="ellipse">
            <a:avLst/>
          </a:prstGeom>
          <a:solidFill>
            <a:schemeClr val="tx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0" bIns="64008" rtlCol="0" anchor="ctr"/>
          <a:lstStyle/>
          <a:p>
            <a:pPr algn="ctr"/>
            <a:r>
              <a:rPr lang="en-US" altLang="zh-CN" sz="4000" dirty="0" smtClean="0">
                <a:latin typeface="微软雅黑"/>
                <a:ea typeface="微软雅黑"/>
                <a:cs typeface="微软雅黑"/>
              </a:rPr>
              <a:t>5</a:t>
            </a:r>
            <a:endParaRPr lang="en-US" sz="4000" dirty="0">
              <a:latin typeface="微软雅黑"/>
              <a:ea typeface="微软雅黑"/>
              <a:cs typeface="微软雅黑"/>
            </a:endParaRPr>
          </a:p>
        </p:txBody>
      </p:sp>
      <p:sp>
        <p:nvSpPr>
          <p:cNvPr id="38" name="TextBox 71"/>
          <p:cNvSpPr txBox="1"/>
          <p:nvPr/>
        </p:nvSpPr>
        <p:spPr>
          <a:xfrm>
            <a:off x="14033924" y="12712688"/>
            <a:ext cx="7170596" cy="872034"/>
          </a:xfrm>
          <a:prstGeom prst="rect">
            <a:avLst/>
          </a:prstGeom>
          <a:noFill/>
        </p:spPr>
        <p:txBody>
          <a:bodyPr wrap="square" lIns="0" tIns="0" rIns="0" bIns="0" rtlCol="0">
            <a:spAutoFit/>
          </a:bodyPr>
          <a:lstStyle/>
          <a:p>
            <a:pPr>
              <a:lnSpc>
                <a:spcPts val="3400"/>
              </a:lnSpc>
              <a:defRPr/>
            </a:pPr>
            <a:r>
              <a:rPr lang="zh-CN" altLang="en-US" sz="2800" dirty="0" smtClean="0">
                <a:latin typeface="微软雅黑"/>
                <a:ea typeface="微软雅黑"/>
                <a:cs typeface="微软雅黑"/>
              </a:rPr>
              <a:t>程序逻辑复杂，模块间耦合较为紧密，维护难度较高</a:t>
            </a:r>
            <a:endParaRPr lang="en-US" sz="2800" dirty="0">
              <a:latin typeface="微软雅黑"/>
              <a:ea typeface="微软雅黑"/>
              <a:cs typeface="微软雅黑"/>
            </a:endParaRPr>
          </a:p>
        </p:txBody>
      </p:sp>
      <p:sp>
        <p:nvSpPr>
          <p:cNvPr id="39" name="TextBox 72"/>
          <p:cNvSpPr txBox="1"/>
          <p:nvPr/>
        </p:nvSpPr>
        <p:spPr>
          <a:xfrm>
            <a:off x="14024725" y="12149432"/>
            <a:ext cx="3734099" cy="579326"/>
          </a:xfrm>
          <a:prstGeom prst="rect">
            <a:avLst/>
          </a:prstGeom>
          <a:noFill/>
        </p:spPr>
        <p:txBody>
          <a:bodyPr wrap="none" lIns="0" tIns="0" rIns="0" bIns="0" rtlCol="0">
            <a:spAutoFit/>
          </a:bodyPr>
          <a:lstStyle/>
          <a:p>
            <a:pPr>
              <a:lnSpc>
                <a:spcPts val="4533"/>
              </a:lnSpc>
              <a:spcAft>
                <a:spcPts val="1600"/>
              </a:spcAft>
            </a:pPr>
            <a:r>
              <a:rPr lang="zh-CN" altLang="en-US" sz="4800" b="1" cap="all" spc="53" dirty="0" smtClean="0">
                <a:latin typeface="微软雅黑"/>
                <a:ea typeface="微软雅黑"/>
                <a:cs typeface="微软雅黑"/>
              </a:rPr>
              <a:t>程序逻辑复杂</a:t>
            </a:r>
            <a:endParaRPr lang="en-US" sz="4800" b="1" cap="all" spc="53" dirty="0">
              <a:latin typeface="微软雅黑"/>
              <a:ea typeface="微软雅黑"/>
              <a:cs typeface="微软雅黑"/>
            </a:endParaRPr>
          </a:p>
        </p:txBody>
      </p:sp>
      <p:cxnSp>
        <p:nvCxnSpPr>
          <p:cNvPr id="40" name="Straight Arrow Connector 44"/>
          <p:cNvCxnSpPr>
            <a:stCxn id="37" idx="2"/>
          </p:cNvCxnSpPr>
          <p:nvPr/>
        </p:nvCxnSpPr>
        <p:spPr>
          <a:xfrm flipH="1" flipV="1">
            <a:off x="6570696" y="8120263"/>
            <a:ext cx="5806938" cy="4871286"/>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41" name="Rectangle 1"/>
          <p:cNvSpPr>
            <a:spLocks/>
          </p:cNvSpPr>
          <p:nvPr/>
        </p:nvSpPr>
        <p:spPr bwMode="auto">
          <a:xfrm>
            <a:off x="9440578" y="572895"/>
            <a:ext cx="553997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zh-CN" altLang="en-US" sz="7200" dirty="0" smtClean="0">
                <a:solidFill>
                  <a:schemeClr val="tx2"/>
                </a:solidFill>
                <a:latin typeface="微软雅黑"/>
                <a:ea typeface="微软雅黑"/>
                <a:cs typeface="微软雅黑"/>
                <a:sym typeface="Bebas Neue" charset="0"/>
              </a:rPr>
              <a:t>核心交易问题</a:t>
            </a:r>
            <a:endParaRPr lang="en-US" sz="7200" dirty="0">
              <a:solidFill>
                <a:schemeClr val="tx2"/>
              </a:solidFill>
              <a:latin typeface="微软雅黑"/>
              <a:ea typeface="微软雅黑"/>
              <a:cs typeface="微软雅黑"/>
              <a:sym typeface="Bebas Neue" charset="0"/>
            </a:endParaRPr>
          </a:p>
        </p:txBody>
      </p:sp>
    </p:spTree>
    <p:extLst>
      <p:ext uri="{BB962C8B-B14F-4D97-AF65-F5344CB8AC3E}">
        <p14:creationId xmlns:p14="http://schemas.microsoft.com/office/powerpoint/2010/main" val="39648775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186415" y="3916784"/>
            <a:ext cx="1491537" cy="818867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接入</a:t>
            </a:r>
            <a:endParaRPr kumimoji="1" lang="zh-CN" altLang="en-US" dirty="0">
              <a:latin typeface="微软雅黑"/>
              <a:ea typeface="微软雅黑"/>
              <a:cs typeface="微软雅黑"/>
            </a:endParaRPr>
          </a:p>
        </p:txBody>
      </p:sp>
      <p:sp>
        <p:nvSpPr>
          <p:cNvPr id="6" name="圆角矩形 5"/>
          <p:cNvSpPr/>
          <p:nvPr/>
        </p:nvSpPr>
        <p:spPr>
          <a:xfrm>
            <a:off x="3541502" y="5776352"/>
            <a:ext cx="2206925" cy="1151922"/>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消息分片</a:t>
            </a:r>
            <a:endParaRPr kumimoji="1" lang="zh-CN" altLang="en-US" dirty="0">
              <a:latin typeface="微软雅黑"/>
              <a:ea typeface="微软雅黑"/>
              <a:cs typeface="微软雅黑"/>
            </a:endParaRPr>
          </a:p>
        </p:txBody>
      </p:sp>
      <p:sp>
        <p:nvSpPr>
          <p:cNvPr id="7" name="圆角矩形 6"/>
          <p:cNvSpPr/>
          <p:nvPr/>
        </p:nvSpPr>
        <p:spPr>
          <a:xfrm>
            <a:off x="3583430" y="9113973"/>
            <a:ext cx="2206925" cy="1151922"/>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消息路由</a:t>
            </a:r>
            <a:endParaRPr kumimoji="1" lang="zh-CN" altLang="en-US" dirty="0">
              <a:latin typeface="微软雅黑"/>
              <a:ea typeface="微软雅黑"/>
              <a:cs typeface="微软雅黑"/>
            </a:endParaRPr>
          </a:p>
        </p:txBody>
      </p:sp>
      <p:sp>
        <p:nvSpPr>
          <p:cNvPr id="8" name="圆角矩形 7"/>
          <p:cNvSpPr/>
          <p:nvPr/>
        </p:nvSpPr>
        <p:spPr>
          <a:xfrm>
            <a:off x="5691458" y="10646610"/>
            <a:ext cx="2552423" cy="1151922"/>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行情计算</a:t>
            </a:r>
            <a:endParaRPr kumimoji="1" lang="zh-CN" altLang="en-US" dirty="0">
              <a:latin typeface="微软雅黑"/>
              <a:ea typeface="微软雅黑"/>
              <a:cs typeface="微软雅黑"/>
            </a:endParaRPr>
          </a:p>
        </p:txBody>
      </p:sp>
      <p:sp>
        <p:nvSpPr>
          <p:cNvPr id="9" name="圆角矩形 8"/>
          <p:cNvSpPr/>
          <p:nvPr/>
        </p:nvSpPr>
        <p:spPr>
          <a:xfrm>
            <a:off x="12673524" y="7350371"/>
            <a:ext cx="1624108" cy="1151922"/>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接口</a:t>
            </a:r>
            <a:endParaRPr kumimoji="1" lang="zh-CN" altLang="en-US" dirty="0">
              <a:latin typeface="微软雅黑"/>
              <a:ea typeface="微软雅黑"/>
              <a:cs typeface="微软雅黑"/>
            </a:endParaRPr>
          </a:p>
        </p:txBody>
      </p:sp>
      <p:cxnSp>
        <p:nvCxnSpPr>
          <p:cNvPr id="10" name="直线箭头连接符 9"/>
          <p:cNvCxnSpPr>
            <a:endCxn id="6" idx="1"/>
          </p:cNvCxnSpPr>
          <p:nvPr/>
        </p:nvCxnSpPr>
        <p:spPr>
          <a:xfrm>
            <a:off x="2677952" y="6348517"/>
            <a:ext cx="863550" cy="37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线箭头连接符 10"/>
          <p:cNvCxnSpPr/>
          <p:nvPr/>
        </p:nvCxnSpPr>
        <p:spPr>
          <a:xfrm flipH="1" flipV="1">
            <a:off x="2677952" y="11403802"/>
            <a:ext cx="3013506" cy="46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直线箭头连接符 11"/>
          <p:cNvCxnSpPr/>
          <p:nvPr/>
        </p:nvCxnSpPr>
        <p:spPr>
          <a:xfrm flipH="1">
            <a:off x="2677954" y="9943934"/>
            <a:ext cx="90547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圆角矩形 12"/>
          <p:cNvSpPr/>
          <p:nvPr/>
        </p:nvSpPr>
        <p:spPr>
          <a:xfrm>
            <a:off x="6838311" y="3747199"/>
            <a:ext cx="2466196" cy="1151922"/>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协商交易</a:t>
            </a:r>
            <a:endParaRPr kumimoji="1" lang="zh-CN" altLang="en-US" dirty="0">
              <a:latin typeface="微软雅黑"/>
              <a:ea typeface="微软雅黑"/>
              <a:cs typeface="微软雅黑"/>
            </a:endParaRPr>
          </a:p>
        </p:txBody>
      </p:sp>
      <p:sp>
        <p:nvSpPr>
          <p:cNvPr id="14" name="圆角矩形 13"/>
          <p:cNvSpPr/>
          <p:nvPr/>
        </p:nvSpPr>
        <p:spPr>
          <a:xfrm>
            <a:off x="7058884" y="3916784"/>
            <a:ext cx="2466196" cy="1151922"/>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协商交易</a:t>
            </a:r>
            <a:endParaRPr kumimoji="1" lang="zh-CN" altLang="en-US" dirty="0">
              <a:latin typeface="微软雅黑"/>
              <a:ea typeface="微软雅黑"/>
              <a:cs typeface="微软雅黑"/>
            </a:endParaRPr>
          </a:p>
        </p:txBody>
      </p:sp>
      <p:sp>
        <p:nvSpPr>
          <p:cNvPr id="15" name="圆角矩形 14"/>
          <p:cNvSpPr/>
          <p:nvPr/>
        </p:nvSpPr>
        <p:spPr>
          <a:xfrm>
            <a:off x="7281573" y="4231201"/>
            <a:ext cx="2466196" cy="115192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协商交易</a:t>
            </a:r>
            <a:endParaRPr kumimoji="1" lang="zh-CN" altLang="en-US" dirty="0">
              <a:latin typeface="微软雅黑"/>
              <a:ea typeface="微软雅黑"/>
              <a:cs typeface="微软雅黑"/>
            </a:endParaRPr>
          </a:p>
        </p:txBody>
      </p:sp>
      <p:cxnSp>
        <p:nvCxnSpPr>
          <p:cNvPr id="16" name="直线箭头连接符 15"/>
          <p:cNvCxnSpPr>
            <a:endCxn id="44" idx="3"/>
          </p:cNvCxnSpPr>
          <p:nvPr/>
        </p:nvCxnSpPr>
        <p:spPr>
          <a:xfrm flipH="1" flipV="1">
            <a:off x="6095155" y="9994734"/>
            <a:ext cx="4725245" cy="63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矩形 16"/>
          <p:cNvSpPr/>
          <p:nvPr/>
        </p:nvSpPr>
        <p:spPr>
          <a:xfrm>
            <a:off x="10820400" y="3747200"/>
            <a:ext cx="1210219" cy="8358264"/>
          </a:xfrm>
          <a:prstGeom prst="rect">
            <a:avLst/>
          </a:prstGeom>
          <a:solidFill>
            <a:schemeClr val="accent2"/>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dirty="0" smtClean="0"/>
              <a:t>发布订阅</a:t>
            </a:r>
            <a:endParaRPr kumimoji="1" lang="zh-CN" altLang="en-US" dirty="0"/>
          </a:p>
        </p:txBody>
      </p:sp>
      <p:cxnSp>
        <p:nvCxnSpPr>
          <p:cNvPr id="18" name="直线箭头连接符 17"/>
          <p:cNvCxnSpPr>
            <a:stCxn id="17" idx="3"/>
            <a:endCxn id="9" idx="1"/>
          </p:cNvCxnSpPr>
          <p:nvPr/>
        </p:nvCxnSpPr>
        <p:spPr>
          <a:xfrm>
            <a:off x="12030619" y="7926332"/>
            <a:ext cx="6429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6886909" y="5602971"/>
            <a:ext cx="2466196" cy="1151922"/>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latin typeface="微软雅黑"/>
                <a:ea typeface="微软雅黑"/>
                <a:cs typeface="微软雅黑"/>
              </a:rPr>
              <a:t>点击成交</a:t>
            </a:r>
          </a:p>
        </p:txBody>
      </p:sp>
      <p:sp>
        <p:nvSpPr>
          <p:cNvPr id="20" name="圆角矩形 19"/>
          <p:cNvSpPr/>
          <p:nvPr/>
        </p:nvSpPr>
        <p:spPr>
          <a:xfrm>
            <a:off x="7107482" y="5772556"/>
            <a:ext cx="2466196" cy="1151922"/>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latin typeface="微软雅黑"/>
                <a:ea typeface="微软雅黑"/>
                <a:cs typeface="微软雅黑"/>
              </a:rPr>
              <a:t>点击成交</a:t>
            </a:r>
          </a:p>
        </p:txBody>
      </p:sp>
      <p:sp>
        <p:nvSpPr>
          <p:cNvPr id="21" name="圆角矩形 20"/>
          <p:cNvSpPr/>
          <p:nvPr/>
        </p:nvSpPr>
        <p:spPr>
          <a:xfrm>
            <a:off x="7330171" y="6086973"/>
            <a:ext cx="2466196" cy="1151922"/>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点击</a:t>
            </a:r>
            <a:r>
              <a:rPr kumimoji="1" lang="zh-CN" altLang="en-US" dirty="0">
                <a:latin typeface="微软雅黑"/>
                <a:ea typeface="微软雅黑"/>
                <a:cs typeface="微软雅黑"/>
              </a:rPr>
              <a:t>成交</a:t>
            </a:r>
          </a:p>
        </p:txBody>
      </p:sp>
      <p:sp>
        <p:nvSpPr>
          <p:cNvPr id="22" name="圆角矩形 21"/>
          <p:cNvSpPr/>
          <p:nvPr/>
        </p:nvSpPr>
        <p:spPr>
          <a:xfrm>
            <a:off x="6922776" y="7472204"/>
            <a:ext cx="2466196" cy="1151922"/>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RFQ</a:t>
            </a:r>
            <a:endParaRPr kumimoji="1" lang="zh-CN" altLang="en-US" dirty="0">
              <a:latin typeface="微软雅黑"/>
              <a:ea typeface="微软雅黑"/>
              <a:cs typeface="微软雅黑"/>
            </a:endParaRPr>
          </a:p>
        </p:txBody>
      </p:sp>
      <p:sp>
        <p:nvSpPr>
          <p:cNvPr id="23" name="圆角矩形 22"/>
          <p:cNvSpPr/>
          <p:nvPr/>
        </p:nvSpPr>
        <p:spPr>
          <a:xfrm>
            <a:off x="7143349" y="7641789"/>
            <a:ext cx="2466196" cy="1151922"/>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RFQ</a:t>
            </a:r>
            <a:endParaRPr kumimoji="1" lang="zh-CN" altLang="en-US" dirty="0">
              <a:latin typeface="微软雅黑"/>
              <a:ea typeface="微软雅黑"/>
              <a:cs typeface="微软雅黑"/>
            </a:endParaRPr>
          </a:p>
        </p:txBody>
      </p:sp>
      <p:sp>
        <p:nvSpPr>
          <p:cNvPr id="24" name="圆角矩形 23"/>
          <p:cNvSpPr/>
          <p:nvPr/>
        </p:nvSpPr>
        <p:spPr>
          <a:xfrm>
            <a:off x="7366038" y="7956206"/>
            <a:ext cx="2466196" cy="1151922"/>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RFQ</a:t>
            </a:r>
            <a:endParaRPr kumimoji="1" lang="zh-CN" altLang="en-US" dirty="0">
              <a:latin typeface="微软雅黑"/>
              <a:ea typeface="微软雅黑"/>
              <a:cs typeface="微软雅黑"/>
            </a:endParaRPr>
          </a:p>
        </p:txBody>
      </p:sp>
      <p:cxnSp>
        <p:nvCxnSpPr>
          <p:cNvPr id="25" name="直线箭头连接符 24"/>
          <p:cNvCxnSpPr>
            <a:endCxn id="42" idx="3"/>
          </p:cNvCxnSpPr>
          <p:nvPr/>
        </p:nvCxnSpPr>
        <p:spPr>
          <a:xfrm flipH="1">
            <a:off x="8548681" y="11527371"/>
            <a:ext cx="22717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直线箭头连接符 25"/>
          <p:cNvCxnSpPr/>
          <p:nvPr/>
        </p:nvCxnSpPr>
        <p:spPr>
          <a:xfrm>
            <a:off x="9823575" y="4929786"/>
            <a:ext cx="997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9823575" y="6707786"/>
            <a:ext cx="997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a:off x="9823575" y="8588812"/>
            <a:ext cx="997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6" idx="3"/>
            <a:endCxn id="13" idx="1"/>
          </p:cNvCxnSpPr>
          <p:nvPr/>
        </p:nvCxnSpPr>
        <p:spPr>
          <a:xfrm flipV="1">
            <a:off x="5748427" y="4323160"/>
            <a:ext cx="1089884" cy="2029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6" idx="3"/>
          </p:cNvCxnSpPr>
          <p:nvPr/>
        </p:nvCxnSpPr>
        <p:spPr>
          <a:xfrm flipV="1">
            <a:off x="5748427" y="6348517"/>
            <a:ext cx="1394922" cy="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6" idx="3"/>
            <a:endCxn id="22" idx="1"/>
          </p:cNvCxnSpPr>
          <p:nvPr/>
        </p:nvCxnSpPr>
        <p:spPr>
          <a:xfrm>
            <a:off x="5748427" y="6352313"/>
            <a:ext cx="1174349" cy="169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28"/>
          <p:cNvSpPr>
            <a:spLocks/>
          </p:cNvSpPr>
          <p:nvPr/>
        </p:nvSpPr>
        <p:spPr bwMode="auto">
          <a:xfrm>
            <a:off x="15562241" y="6569974"/>
            <a:ext cx="279327" cy="279400"/>
          </a:xfrm>
          <a:prstGeom prst="ellipse">
            <a:avLst/>
          </a:prstGeom>
          <a:solidFill>
            <a:schemeClr val="accent2"/>
          </a:solidFill>
          <a:ln w="25400">
            <a:solidFill>
              <a:schemeClr val="tx1">
                <a:alpha val="0"/>
              </a:schemeClr>
            </a:solidFill>
            <a:miter lim="800000"/>
            <a:headEnd/>
            <a:tailEnd/>
          </a:ln>
        </p:spPr>
        <p:txBody>
          <a:bodyPr lIns="0" tIns="0" rIns="0" bIns="0"/>
          <a:lstStyle/>
          <a:p>
            <a:endParaRPr lang="en-US">
              <a:latin typeface="微软雅黑"/>
              <a:ea typeface="微软雅黑"/>
              <a:cs typeface="微软雅黑"/>
            </a:endParaRPr>
          </a:p>
        </p:txBody>
      </p:sp>
      <p:sp>
        <p:nvSpPr>
          <p:cNvPr id="33" name="Rectangle 76"/>
          <p:cNvSpPr/>
          <p:nvPr/>
        </p:nvSpPr>
        <p:spPr>
          <a:xfrm>
            <a:off x="15819288" y="7077692"/>
            <a:ext cx="6735012" cy="1843545"/>
          </a:xfrm>
          <a:prstGeom prst="rect">
            <a:avLst/>
          </a:prstGeom>
        </p:spPr>
        <p:txBody>
          <a:bodyPr wrap="square" lIns="182843" tIns="91422" rIns="182843" bIns="91422">
            <a:spAutoFit/>
          </a:bodyPr>
          <a:lstStyle/>
          <a:p>
            <a:pPr>
              <a:lnSpc>
                <a:spcPct val="130000"/>
              </a:lnSpc>
            </a:pPr>
            <a:r>
              <a:rPr lang="zh-CN" altLang="en-US" sz="2800" dirty="0" smtClean="0">
                <a:latin typeface="微软雅黑"/>
                <a:ea typeface="微软雅黑"/>
                <a:cs typeface="微软雅黑"/>
              </a:rPr>
              <a:t>解决报价成交事务不一致性，合并了验证，报价，成交三类进程到一个整体协商交易进程，同时降低整体核心进程数</a:t>
            </a:r>
            <a:endParaRPr lang="en-US" sz="2800" dirty="0">
              <a:latin typeface="微软雅黑"/>
              <a:ea typeface="微软雅黑"/>
              <a:cs typeface="微软雅黑"/>
            </a:endParaRPr>
          </a:p>
        </p:txBody>
      </p:sp>
      <p:sp>
        <p:nvSpPr>
          <p:cNvPr id="34" name="Rectangle 77"/>
          <p:cNvSpPr/>
          <p:nvPr/>
        </p:nvSpPr>
        <p:spPr>
          <a:xfrm>
            <a:off x="15811374" y="6284184"/>
            <a:ext cx="4985906" cy="877127"/>
          </a:xfrm>
          <a:prstGeom prst="rect">
            <a:avLst/>
          </a:prstGeom>
        </p:spPr>
        <p:txBody>
          <a:bodyPr wrap="none" lIns="182843" tIns="91422" rIns="182843" bIns="91422">
            <a:spAutoFit/>
          </a:bodyPr>
          <a:lstStyle/>
          <a:p>
            <a:pPr>
              <a:lnSpc>
                <a:spcPct val="130000"/>
              </a:lnSpc>
            </a:pPr>
            <a:r>
              <a:rPr lang="en-US" dirty="0" smtClean="0">
                <a:latin typeface="微软雅黑"/>
                <a:ea typeface="微软雅黑"/>
                <a:cs typeface="微软雅黑"/>
              </a:rPr>
              <a:t>合并验证报价成交进程</a:t>
            </a:r>
            <a:endParaRPr lang="en-US" dirty="0">
              <a:latin typeface="微软雅黑"/>
              <a:ea typeface="微软雅黑"/>
              <a:cs typeface="微软雅黑"/>
            </a:endParaRPr>
          </a:p>
        </p:txBody>
      </p:sp>
      <p:sp>
        <p:nvSpPr>
          <p:cNvPr id="35" name="Oval 28"/>
          <p:cNvSpPr>
            <a:spLocks/>
          </p:cNvSpPr>
          <p:nvPr/>
        </p:nvSpPr>
        <p:spPr bwMode="auto">
          <a:xfrm>
            <a:off x="15562241" y="3391639"/>
            <a:ext cx="279327" cy="279400"/>
          </a:xfrm>
          <a:prstGeom prst="ellipse">
            <a:avLst/>
          </a:prstGeom>
          <a:solidFill>
            <a:schemeClr val="accent1"/>
          </a:solidFill>
          <a:ln w="25400">
            <a:solidFill>
              <a:schemeClr val="tx1">
                <a:alpha val="0"/>
              </a:schemeClr>
            </a:solidFill>
            <a:miter lim="800000"/>
            <a:headEnd/>
            <a:tailEnd/>
          </a:ln>
        </p:spPr>
        <p:txBody>
          <a:bodyPr lIns="0" tIns="0" rIns="0" bIns="0"/>
          <a:lstStyle/>
          <a:p>
            <a:endParaRPr lang="en-US">
              <a:latin typeface="微软雅黑"/>
              <a:ea typeface="微软雅黑"/>
              <a:cs typeface="微软雅黑"/>
            </a:endParaRPr>
          </a:p>
        </p:txBody>
      </p:sp>
      <p:sp>
        <p:nvSpPr>
          <p:cNvPr id="36" name="Rectangle 79"/>
          <p:cNvSpPr/>
          <p:nvPr/>
        </p:nvSpPr>
        <p:spPr>
          <a:xfrm>
            <a:off x="15819288" y="3840285"/>
            <a:ext cx="6735012" cy="2403699"/>
          </a:xfrm>
          <a:prstGeom prst="rect">
            <a:avLst/>
          </a:prstGeom>
        </p:spPr>
        <p:txBody>
          <a:bodyPr wrap="square" lIns="182843" tIns="91422" rIns="182843" bIns="91422">
            <a:spAutoFit/>
          </a:bodyPr>
          <a:lstStyle/>
          <a:p>
            <a:pPr>
              <a:lnSpc>
                <a:spcPct val="130000"/>
              </a:lnSpc>
            </a:pPr>
            <a:r>
              <a:rPr lang="zh-CN" altLang="en-US" sz="2800" dirty="0" smtClean="0">
                <a:latin typeface="微软雅黑"/>
                <a:ea typeface="微软雅黑"/>
                <a:cs typeface="微软雅黑"/>
              </a:rPr>
              <a:t>去除以前的进程分市场交易方式部署，改变为进程仅仅按照交易方式分类，各个市场同一交易方式的报价成交可被相同的进程处理</a:t>
            </a:r>
            <a:endParaRPr lang="en-US" sz="2800" dirty="0">
              <a:latin typeface="微软雅黑"/>
              <a:ea typeface="微软雅黑"/>
              <a:cs typeface="微软雅黑"/>
            </a:endParaRPr>
          </a:p>
        </p:txBody>
      </p:sp>
      <p:sp>
        <p:nvSpPr>
          <p:cNvPr id="37" name="Rectangle 80"/>
          <p:cNvSpPr/>
          <p:nvPr/>
        </p:nvSpPr>
        <p:spPr>
          <a:xfrm>
            <a:off x="15811374" y="3105849"/>
            <a:ext cx="3600911" cy="877127"/>
          </a:xfrm>
          <a:prstGeom prst="rect">
            <a:avLst/>
          </a:prstGeom>
        </p:spPr>
        <p:txBody>
          <a:bodyPr wrap="none" lIns="182843" tIns="91422" rIns="182843" bIns="91422">
            <a:spAutoFit/>
          </a:bodyPr>
          <a:lstStyle/>
          <a:p>
            <a:pPr>
              <a:lnSpc>
                <a:spcPct val="130000"/>
              </a:lnSpc>
            </a:pPr>
            <a:r>
              <a:rPr lang="en-US" dirty="0" smtClean="0">
                <a:latin typeface="微软雅黑"/>
                <a:ea typeface="微软雅黑"/>
                <a:cs typeface="微软雅黑"/>
              </a:rPr>
              <a:t>部署方案去市场</a:t>
            </a:r>
            <a:endParaRPr lang="en-US" dirty="0">
              <a:latin typeface="微软雅黑"/>
              <a:ea typeface="微软雅黑"/>
              <a:cs typeface="微软雅黑"/>
            </a:endParaRPr>
          </a:p>
        </p:txBody>
      </p:sp>
      <p:sp>
        <p:nvSpPr>
          <p:cNvPr id="38" name="Oval 28"/>
          <p:cNvSpPr>
            <a:spLocks/>
          </p:cNvSpPr>
          <p:nvPr/>
        </p:nvSpPr>
        <p:spPr bwMode="auto">
          <a:xfrm>
            <a:off x="15562241" y="9285286"/>
            <a:ext cx="279327" cy="279400"/>
          </a:xfrm>
          <a:prstGeom prst="ellipse">
            <a:avLst/>
          </a:prstGeom>
          <a:solidFill>
            <a:schemeClr val="accent3"/>
          </a:solidFill>
          <a:ln w="25400">
            <a:solidFill>
              <a:schemeClr val="tx1">
                <a:alpha val="0"/>
              </a:schemeClr>
            </a:solidFill>
            <a:miter lim="800000"/>
            <a:headEnd/>
            <a:tailEnd/>
          </a:ln>
        </p:spPr>
        <p:txBody>
          <a:bodyPr lIns="0" tIns="0" rIns="0" bIns="0"/>
          <a:lstStyle/>
          <a:p>
            <a:endParaRPr lang="en-US">
              <a:latin typeface="微软雅黑"/>
              <a:ea typeface="微软雅黑"/>
              <a:cs typeface="微软雅黑"/>
            </a:endParaRPr>
          </a:p>
        </p:txBody>
      </p:sp>
      <p:sp>
        <p:nvSpPr>
          <p:cNvPr id="39" name="Rectangle 85"/>
          <p:cNvSpPr/>
          <p:nvPr/>
        </p:nvSpPr>
        <p:spPr>
          <a:xfrm>
            <a:off x="15819288" y="9773692"/>
            <a:ext cx="6735012" cy="2963852"/>
          </a:xfrm>
          <a:prstGeom prst="rect">
            <a:avLst/>
          </a:prstGeom>
        </p:spPr>
        <p:txBody>
          <a:bodyPr wrap="square" lIns="182843" tIns="91422" rIns="182843" bIns="91422">
            <a:spAutoFit/>
          </a:bodyPr>
          <a:lstStyle/>
          <a:p>
            <a:pPr>
              <a:lnSpc>
                <a:spcPct val="130000"/>
              </a:lnSpc>
            </a:pPr>
            <a:r>
              <a:rPr lang="zh-CN" altLang="en-US" sz="2800" dirty="0" smtClean="0">
                <a:latin typeface="微软雅黑"/>
                <a:ea typeface="微软雅黑"/>
                <a:cs typeface="微软雅黑"/>
              </a:rPr>
              <a:t>协商交易进程可以运行多个相同实例，对报价的性能可以横向扩展，前端采用报价分片算法负载到不同的协商交易进程中</a:t>
            </a:r>
            <a:r>
              <a:rPr lang="en-US" altLang="zh-CN" sz="2800" dirty="0" smtClean="0">
                <a:latin typeface="微软雅黑"/>
                <a:ea typeface="微软雅黑"/>
                <a:cs typeface="微软雅黑"/>
              </a:rPr>
              <a:t>。</a:t>
            </a:r>
            <a:r>
              <a:rPr lang="zh-CN" altLang="en-US" sz="2800" dirty="0" smtClean="0">
                <a:latin typeface="微软雅黑"/>
                <a:ea typeface="微软雅黑"/>
                <a:cs typeface="微软雅黑"/>
              </a:rPr>
              <a:t>同时对目前共享内存改造为跨机器访问，可以支持核心交易多机部署</a:t>
            </a:r>
            <a:endParaRPr lang="en-US" sz="2800" dirty="0">
              <a:latin typeface="微软雅黑"/>
              <a:ea typeface="微软雅黑"/>
              <a:cs typeface="微软雅黑"/>
            </a:endParaRPr>
          </a:p>
        </p:txBody>
      </p:sp>
      <p:sp>
        <p:nvSpPr>
          <p:cNvPr id="40" name="Rectangle 86"/>
          <p:cNvSpPr/>
          <p:nvPr/>
        </p:nvSpPr>
        <p:spPr>
          <a:xfrm>
            <a:off x="15811374" y="8999496"/>
            <a:ext cx="5909235" cy="904827"/>
          </a:xfrm>
          <a:prstGeom prst="rect">
            <a:avLst/>
          </a:prstGeom>
        </p:spPr>
        <p:txBody>
          <a:bodyPr wrap="none" lIns="182843" tIns="91422" rIns="182843" bIns="91422">
            <a:spAutoFit/>
          </a:bodyPr>
          <a:lstStyle/>
          <a:p>
            <a:pPr>
              <a:lnSpc>
                <a:spcPct val="130000"/>
              </a:lnSpc>
            </a:pPr>
            <a:r>
              <a:rPr lang="zh-CN" altLang="en-US" dirty="0" smtClean="0">
                <a:latin typeface="微软雅黑"/>
                <a:ea typeface="微软雅黑"/>
                <a:cs typeface="微软雅黑"/>
              </a:rPr>
              <a:t>交易消息</a:t>
            </a:r>
            <a:r>
              <a:rPr lang="en-US" dirty="0" smtClean="0">
                <a:latin typeface="微软雅黑"/>
                <a:ea typeface="微软雅黑"/>
                <a:cs typeface="微软雅黑"/>
              </a:rPr>
              <a:t>分片和分布式部署</a:t>
            </a:r>
            <a:endParaRPr lang="en-US" dirty="0">
              <a:latin typeface="微软雅黑"/>
              <a:ea typeface="微软雅黑"/>
              <a:cs typeface="微软雅黑"/>
            </a:endParaRPr>
          </a:p>
        </p:txBody>
      </p:sp>
      <p:sp>
        <p:nvSpPr>
          <p:cNvPr id="41" name="圆角矩形 40"/>
          <p:cNvSpPr/>
          <p:nvPr/>
        </p:nvSpPr>
        <p:spPr>
          <a:xfrm>
            <a:off x="5843858" y="10799010"/>
            <a:ext cx="2552423" cy="1151922"/>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行情计算</a:t>
            </a:r>
            <a:endParaRPr kumimoji="1" lang="zh-CN" altLang="en-US" dirty="0">
              <a:latin typeface="微软雅黑"/>
              <a:ea typeface="微软雅黑"/>
              <a:cs typeface="微软雅黑"/>
            </a:endParaRPr>
          </a:p>
        </p:txBody>
      </p:sp>
      <p:sp>
        <p:nvSpPr>
          <p:cNvPr id="42" name="圆角矩形 41"/>
          <p:cNvSpPr/>
          <p:nvPr/>
        </p:nvSpPr>
        <p:spPr>
          <a:xfrm>
            <a:off x="5996258" y="10951410"/>
            <a:ext cx="2552423" cy="1151922"/>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行情计算</a:t>
            </a:r>
            <a:endParaRPr kumimoji="1" lang="zh-CN" altLang="en-US" dirty="0">
              <a:latin typeface="微软雅黑"/>
              <a:ea typeface="微软雅黑"/>
              <a:cs typeface="微软雅黑"/>
            </a:endParaRPr>
          </a:p>
        </p:txBody>
      </p:sp>
      <p:sp>
        <p:nvSpPr>
          <p:cNvPr id="43" name="圆角矩形 42"/>
          <p:cNvSpPr/>
          <p:nvPr/>
        </p:nvSpPr>
        <p:spPr>
          <a:xfrm>
            <a:off x="3735830" y="9266373"/>
            <a:ext cx="2206925" cy="1151922"/>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消息路由</a:t>
            </a:r>
            <a:endParaRPr kumimoji="1" lang="zh-CN" altLang="en-US" dirty="0">
              <a:latin typeface="微软雅黑"/>
              <a:ea typeface="微软雅黑"/>
              <a:cs typeface="微软雅黑"/>
            </a:endParaRPr>
          </a:p>
        </p:txBody>
      </p:sp>
      <p:sp>
        <p:nvSpPr>
          <p:cNvPr id="44" name="圆角矩形 43"/>
          <p:cNvSpPr/>
          <p:nvPr/>
        </p:nvSpPr>
        <p:spPr>
          <a:xfrm>
            <a:off x="3888230" y="9418773"/>
            <a:ext cx="2206925" cy="1151922"/>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消息路由</a:t>
            </a:r>
            <a:endParaRPr kumimoji="1" lang="zh-CN" altLang="en-US" dirty="0">
              <a:latin typeface="微软雅黑"/>
              <a:ea typeface="微软雅黑"/>
              <a:cs typeface="微软雅黑"/>
            </a:endParaRPr>
          </a:p>
        </p:txBody>
      </p:sp>
      <p:sp>
        <p:nvSpPr>
          <p:cNvPr id="45" name="Rectangle 1"/>
          <p:cNvSpPr>
            <a:spLocks/>
          </p:cNvSpPr>
          <p:nvPr/>
        </p:nvSpPr>
        <p:spPr bwMode="auto">
          <a:xfrm>
            <a:off x="8517247" y="572895"/>
            <a:ext cx="738663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zh-CN" altLang="en-US" sz="7200" dirty="0" smtClean="0">
                <a:solidFill>
                  <a:schemeClr val="tx2"/>
                </a:solidFill>
                <a:latin typeface="微软雅黑"/>
                <a:ea typeface="微软雅黑"/>
                <a:cs typeface="微软雅黑"/>
                <a:sym typeface="Bebas Neue" charset="0"/>
              </a:rPr>
              <a:t>核心交易结构调整</a:t>
            </a:r>
            <a:endParaRPr lang="en-US" sz="7200" dirty="0">
              <a:solidFill>
                <a:schemeClr val="tx2"/>
              </a:solidFill>
              <a:latin typeface="微软雅黑"/>
              <a:ea typeface="微软雅黑"/>
              <a:cs typeface="微软雅黑"/>
              <a:sym typeface="Bebas Neue" charset="0"/>
            </a:endParaRPr>
          </a:p>
        </p:txBody>
      </p:sp>
      <p:sp>
        <p:nvSpPr>
          <p:cNvPr id="46" name="圆角矩形 45"/>
          <p:cNvSpPr/>
          <p:nvPr/>
        </p:nvSpPr>
        <p:spPr>
          <a:xfrm>
            <a:off x="3583430" y="7641789"/>
            <a:ext cx="2206925" cy="8605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0866789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004800" y="3651250"/>
            <a:ext cx="9696887" cy="8702676"/>
          </a:xfrm>
        </p:spPr>
        <p:txBody>
          <a:bodyPr/>
          <a:lstStyle/>
          <a:p>
            <a:r>
              <a:rPr kumimoji="1" lang="zh-CN" altLang="en-US" dirty="0" smtClean="0"/>
              <a:t>基于领域驱动设计进行建模</a:t>
            </a:r>
            <a:endParaRPr kumimoji="1" lang="en-US" altLang="zh-CN" dirty="0" smtClean="0"/>
          </a:p>
          <a:p>
            <a:pPr lvl="1"/>
            <a:r>
              <a:rPr kumimoji="1" lang="zh-CN" altLang="en-US" dirty="0" smtClean="0"/>
              <a:t>基础数据领域建模</a:t>
            </a:r>
            <a:endParaRPr kumimoji="1" lang="en-US" altLang="zh-CN" dirty="0" smtClean="0"/>
          </a:p>
          <a:p>
            <a:pPr lvl="1"/>
            <a:r>
              <a:rPr kumimoji="1" lang="zh-CN" altLang="en-US" dirty="0" smtClean="0"/>
              <a:t>交易领域建模</a:t>
            </a:r>
            <a:endParaRPr kumimoji="1" lang="en-US" altLang="zh-CN" dirty="0" smtClean="0"/>
          </a:p>
          <a:p>
            <a:r>
              <a:rPr kumimoji="1" lang="zh-CN" altLang="en-US" dirty="0" smtClean="0"/>
              <a:t>基于模型驱动工程实现软件</a:t>
            </a:r>
            <a:endParaRPr kumimoji="1" lang="en-US" altLang="zh-CN" dirty="0" smtClean="0"/>
          </a:p>
          <a:p>
            <a:pPr lvl="1"/>
            <a:r>
              <a:rPr kumimoji="1" lang="zh-CN" altLang="en-US" dirty="0" smtClean="0"/>
              <a:t>采用代码生成技术将领域模型转化为代码</a:t>
            </a:r>
            <a:endParaRPr kumimoji="1" lang="en-US" altLang="zh-CN" dirty="0" smtClean="0"/>
          </a:p>
          <a:p>
            <a:pPr lvl="1"/>
            <a:r>
              <a:rPr kumimoji="1" lang="zh-CN" altLang="en-US" dirty="0" smtClean="0"/>
              <a:t>基于领域模型实现交易模块的高度可配置化</a:t>
            </a:r>
            <a:endParaRPr kumimoji="1" lang="en-US" altLang="zh-CN" dirty="0" smtClean="0"/>
          </a:p>
          <a:p>
            <a:pPr lvl="1"/>
            <a:r>
              <a:rPr kumimoji="1" lang="zh-CN" altLang="en-US" dirty="0" smtClean="0"/>
              <a:t>采用技术框架支持模型的动态解析运行，无需应用代码开发</a:t>
            </a:r>
            <a:endParaRPr kumimoji="1" lang="zh-CN" altLang="en-US" dirty="0"/>
          </a:p>
        </p:txBody>
      </p:sp>
      <p:grpSp>
        <p:nvGrpSpPr>
          <p:cNvPr id="7" name="组 6"/>
          <p:cNvGrpSpPr/>
          <p:nvPr/>
        </p:nvGrpSpPr>
        <p:grpSpPr>
          <a:xfrm>
            <a:off x="1253675" y="3921968"/>
            <a:ext cx="11186423" cy="8161240"/>
            <a:chOff x="1736275" y="4082061"/>
            <a:chExt cx="17758642" cy="9108379"/>
          </a:xfrm>
        </p:grpSpPr>
        <p:pic>
          <p:nvPicPr>
            <p:cNvPr id="4" name="图片 3"/>
            <p:cNvPicPr>
              <a:picLocks noChangeAspect="1"/>
            </p:cNvPicPr>
            <p:nvPr/>
          </p:nvPicPr>
          <p:blipFill>
            <a:blip r:embed="rId2"/>
            <a:stretch>
              <a:fillRect/>
            </a:stretch>
          </p:blipFill>
          <p:spPr>
            <a:xfrm>
              <a:off x="1736275" y="4082061"/>
              <a:ext cx="16185162" cy="9108379"/>
            </a:xfrm>
            <a:prstGeom prst="rect">
              <a:avLst/>
            </a:prstGeom>
          </p:spPr>
        </p:pic>
        <p:sp>
          <p:nvSpPr>
            <p:cNvPr id="5" name="下弧形箭头 4"/>
            <p:cNvSpPr/>
            <p:nvPr/>
          </p:nvSpPr>
          <p:spPr>
            <a:xfrm rot="2894137">
              <a:off x="14296796" y="6671066"/>
              <a:ext cx="2882259" cy="1497812"/>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7198">
                <a:solidFill>
                  <a:schemeClr val="tx1"/>
                </a:solidFill>
              </a:endParaRPr>
            </a:p>
          </p:txBody>
        </p:sp>
        <p:sp>
          <p:nvSpPr>
            <p:cNvPr id="6" name="矩形 5"/>
            <p:cNvSpPr/>
            <p:nvPr/>
          </p:nvSpPr>
          <p:spPr>
            <a:xfrm>
              <a:off x="13943243" y="6054801"/>
              <a:ext cx="5551674" cy="1580023"/>
            </a:xfrm>
            <a:prstGeom prst="rect">
              <a:avLst/>
            </a:prstGeom>
            <a:noFill/>
          </p:spPr>
          <p:txBody>
            <a:bodyPr wrap="none" lIns="182832" tIns="91416" rIns="182832" bIns="91416">
              <a:spAutoFit/>
            </a:bodyPr>
            <a:lstStyle/>
            <a:p>
              <a:pPr algn="ctr"/>
              <a:r>
                <a:rPr lang="en-US" altLang="zh-CN" sz="4000" b="1" dirty="0">
                  <a:ln w="0"/>
                  <a:solidFill>
                    <a:srgbClr val="00B0F0"/>
                  </a:solidFill>
                  <a:effectLst>
                    <a:outerShdw blurRad="38100" dist="25400" dir="5400000" algn="ctr" rotWithShape="0">
                      <a:srgbClr val="6E747A">
                        <a:alpha val="43000"/>
                      </a:srgbClr>
                    </a:outerShdw>
                  </a:effectLst>
                </a:rPr>
                <a:t>Model</a:t>
              </a:r>
            </a:p>
            <a:p>
              <a:pPr algn="ctr"/>
              <a:r>
                <a:rPr lang="en-US" altLang="zh-CN" sz="4000" b="1" dirty="0">
                  <a:ln w="0"/>
                  <a:solidFill>
                    <a:srgbClr val="00B0F0"/>
                  </a:solidFill>
                  <a:effectLst>
                    <a:outerShdw blurRad="38100" dist="25400" dir="5400000" algn="ctr" rotWithShape="0">
                      <a:srgbClr val="6E747A">
                        <a:alpha val="43000"/>
                      </a:srgbClr>
                    </a:outerShdw>
                  </a:effectLst>
                </a:rPr>
                <a:t>Interpretation</a:t>
              </a:r>
              <a:endParaRPr lang="zh-CN" altLang="en-US" sz="4000" b="1" dirty="0">
                <a:ln w="0"/>
                <a:solidFill>
                  <a:srgbClr val="00B0F0"/>
                </a:solidFill>
                <a:effectLst>
                  <a:outerShdw blurRad="38100" dist="25400" dir="5400000" algn="ctr" rotWithShape="0">
                    <a:srgbClr val="6E747A">
                      <a:alpha val="43000"/>
                    </a:srgbClr>
                  </a:outerShdw>
                </a:effectLst>
              </a:endParaRPr>
            </a:p>
          </p:txBody>
        </p:sp>
      </p:grpSp>
      <p:sp>
        <p:nvSpPr>
          <p:cNvPr id="8" name="Rectangle 1"/>
          <p:cNvSpPr>
            <a:spLocks/>
          </p:cNvSpPr>
          <p:nvPr/>
        </p:nvSpPr>
        <p:spPr bwMode="auto">
          <a:xfrm>
            <a:off x="10363907" y="572895"/>
            <a:ext cx="369331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zh-CN" altLang="en-US" sz="7200" dirty="0" smtClean="0">
                <a:solidFill>
                  <a:schemeClr val="tx2"/>
                </a:solidFill>
                <a:latin typeface="微软雅黑"/>
                <a:ea typeface="微软雅黑"/>
                <a:cs typeface="微软雅黑"/>
                <a:sym typeface="Bebas Neue" charset="0"/>
              </a:rPr>
              <a:t>模型驱动</a:t>
            </a:r>
            <a:endParaRPr lang="en-US" sz="7200" dirty="0">
              <a:solidFill>
                <a:schemeClr val="tx2"/>
              </a:solidFill>
              <a:latin typeface="微软雅黑"/>
              <a:ea typeface="微软雅黑"/>
              <a:cs typeface="微软雅黑"/>
              <a:sym typeface="Bebas Neue" charset="0"/>
            </a:endParaRPr>
          </a:p>
        </p:txBody>
      </p:sp>
    </p:spTree>
    <p:extLst>
      <p:ext uri="{BB962C8B-B14F-4D97-AF65-F5344CB8AC3E}">
        <p14:creationId xmlns:p14="http://schemas.microsoft.com/office/powerpoint/2010/main" val="1947128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565400" y="2927448"/>
            <a:ext cx="4927600" cy="5965737"/>
          </a:xfrm>
          <a:prstGeom prst="rect">
            <a:avLst/>
          </a:prstGeom>
          <a:noFill/>
        </p:spPr>
        <p:txBody>
          <a:bodyPr wrap="square" rtlCol="0">
            <a:spAutoFit/>
          </a:bodyPr>
          <a:lstStyle/>
          <a:p>
            <a:pPr>
              <a:lnSpc>
                <a:spcPct val="150000"/>
              </a:lnSpc>
            </a:pPr>
            <a:r>
              <a:rPr kumimoji="1" lang="zh-CN" altLang="en-US" dirty="0" smtClean="0">
                <a:solidFill>
                  <a:srgbClr val="25AEDB"/>
                </a:solidFill>
                <a:latin typeface="微软雅黑"/>
                <a:ea typeface="微软雅黑"/>
                <a:cs typeface="微软雅黑"/>
              </a:rPr>
              <a:t>设计初衷</a:t>
            </a:r>
            <a:endParaRPr kumimoji="1" lang="en-US" altLang="zh-CN" dirty="0" smtClean="0">
              <a:solidFill>
                <a:srgbClr val="25AEDB"/>
              </a:solidFill>
              <a:latin typeface="微软雅黑"/>
              <a:ea typeface="微软雅黑"/>
              <a:cs typeface="微软雅黑"/>
            </a:endParaRPr>
          </a:p>
          <a:p>
            <a:pPr>
              <a:lnSpc>
                <a:spcPct val="150000"/>
              </a:lnSpc>
            </a:pPr>
            <a:r>
              <a:rPr kumimoji="1" lang="zh-CN" altLang="en-US" sz="3200" dirty="0" smtClean="0">
                <a:latin typeface="微软雅黑"/>
                <a:ea typeface="微软雅黑"/>
                <a:cs typeface="微软雅黑"/>
              </a:rPr>
              <a:t>为了适应业务流量的增长，本币在许多业务节点上均需要做横向扩展的部署，这就要求需要增加一个节点作为分发，同时提供一套满足业务的分片算法</a:t>
            </a:r>
            <a:r>
              <a:rPr kumimoji="1" lang="en-US" altLang="zh-CN" sz="3200" dirty="0" smtClean="0">
                <a:latin typeface="微软雅黑"/>
                <a:ea typeface="微软雅黑"/>
                <a:cs typeface="微软雅黑"/>
              </a:rPr>
              <a:t>。</a:t>
            </a:r>
            <a:endParaRPr kumimoji="1" lang="en-US" altLang="zh-CN" sz="3200" dirty="0">
              <a:latin typeface="微软雅黑"/>
              <a:ea typeface="微软雅黑"/>
              <a:cs typeface="微软雅黑"/>
            </a:endParaRPr>
          </a:p>
          <a:p>
            <a:pPr>
              <a:lnSpc>
                <a:spcPct val="150000"/>
              </a:lnSpc>
            </a:pPr>
            <a:endParaRPr kumimoji="1" lang="en-US" altLang="zh-CN" sz="2800" dirty="0" smtClean="0">
              <a:latin typeface="微软雅黑"/>
              <a:ea typeface="微软雅黑"/>
              <a:cs typeface="微软雅黑"/>
            </a:endParaRPr>
          </a:p>
        </p:txBody>
      </p:sp>
      <p:sp>
        <p:nvSpPr>
          <p:cNvPr id="37" name="圆角矩形 36"/>
          <p:cNvSpPr/>
          <p:nvPr/>
        </p:nvSpPr>
        <p:spPr>
          <a:xfrm>
            <a:off x="13734722" y="4960086"/>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协商交易</a:t>
            </a:r>
            <a:endParaRPr kumimoji="1" lang="zh-CN" altLang="en-US" dirty="0">
              <a:latin typeface="微软雅黑"/>
              <a:ea typeface="微软雅黑"/>
              <a:cs typeface="微软雅黑"/>
            </a:endParaRPr>
          </a:p>
        </p:txBody>
      </p:sp>
      <p:sp>
        <p:nvSpPr>
          <p:cNvPr id="38" name="圆角矩形 37"/>
          <p:cNvSpPr/>
          <p:nvPr/>
        </p:nvSpPr>
        <p:spPr>
          <a:xfrm>
            <a:off x="8305021" y="7183304"/>
            <a:ext cx="3054524" cy="1225590"/>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latin typeface="微软雅黑"/>
                <a:ea typeface="微软雅黑"/>
                <a:cs typeface="微软雅黑"/>
              </a:rPr>
              <a:t>消息分片</a:t>
            </a:r>
          </a:p>
        </p:txBody>
      </p:sp>
      <p:sp>
        <p:nvSpPr>
          <p:cNvPr id="40" name="圆角矩形 39"/>
          <p:cNvSpPr/>
          <p:nvPr/>
        </p:nvSpPr>
        <p:spPr>
          <a:xfrm>
            <a:off x="13734722" y="3949609"/>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协商交易</a:t>
            </a:r>
            <a:endParaRPr kumimoji="1" lang="zh-CN" altLang="en-US" dirty="0">
              <a:latin typeface="微软雅黑"/>
              <a:ea typeface="微软雅黑"/>
              <a:cs typeface="微软雅黑"/>
            </a:endParaRPr>
          </a:p>
        </p:txBody>
      </p:sp>
      <p:sp>
        <p:nvSpPr>
          <p:cNvPr id="41" name="圆角矩形 40"/>
          <p:cNvSpPr/>
          <p:nvPr/>
        </p:nvSpPr>
        <p:spPr>
          <a:xfrm>
            <a:off x="13734722" y="2927448"/>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协商交易</a:t>
            </a:r>
            <a:endParaRPr kumimoji="1" lang="zh-CN" altLang="en-US" dirty="0">
              <a:latin typeface="微软雅黑"/>
              <a:ea typeface="微软雅黑"/>
              <a:cs typeface="微软雅黑"/>
            </a:endParaRPr>
          </a:p>
        </p:txBody>
      </p:sp>
      <p:cxnSp>
        <p:nvCxnSpPr>
          <p:cNvPr id="82" name="直线箭头连接符 81"/>
          <p:cNvCxnSpPr>
            <a:stCxn id="38" idx="3"/>
            <a:endCxn id="41" idx="1"/>
          </p:cNvCxnSpPr>
          <p:nvPr/>
        </p:nvCxnSpPr>
        <p:spPr>
          <a:xfrm flipV="1">
            <a:off x="11359545" y="3300597"/>
            <a:ext cx="2375177" cy="44955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直线箭头连接符 83"/>
          <p:cNvCxnSpPr>
            <a:stCxn id="38" idx="3"/>
            <a:endCxn id="40" idx="1"/>
          </p:cNvCxnSpPr>
          <p:nvPr/>
        </p:nvCxnSpPr>
        <p:spPr>
          <a:xfrm flipV="1">
            <a:off x="11359545" y="4322758"/>
            <a:ext cx="2375177" cy="3473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直线箭头连接符 85"/>
          <p:cNvCxnSpPr>
            <a:stCxn id="38" idx="3"/>
            <a:endCxn id="37" idx="1"/>
          </p:cNvCxnSpPr>
          <p:nvPr/>
        </p:nvCxnSpPr>
        <p:spPr>
          <a:xfrm flipV="1">
            <a:off x="11359545" y="5333235"/>
            <a:ext cx="2375177" cy="2462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圆角矩形 31"/>
          <p:cNvSpPr/>
          <p:nvPr/>
        </p:nvSpPr>
        <p:spPr>
          <a:xfrm>
            <a:off x="13734722" y="8408894"/>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latin typeface="微软雅黑"/>
                <a:ea typeface="微软雅黑"/>
                <a:cs typeface="微软雅黑"/>
              </a:rPr>
              <a:t>点击成交</a:t>
            </a:r>
          </a:p>
        </p:txBody>
      </p:sp>
      <p:sp>
        <p:nvSpPr>
          <p:cNvPr id="35" name="圆角矩形 34"/>
          <p:cNvSpPr/>
          <p:nvPr/>
        </p:nvSpPr>
        <p:spPr>
          <a:xfrm>
            <a:off x="13734722" y="7423817"/>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latin typeface="微软雅黑"/>
                <a:ea typeface="微软雅黑"/>
                <a:cs typeface="微软雅黑"/>
              </a:rPr>
              <a:t>点击成交</a:t>
            </a:r>
          </a:p>
        </p:txBody>
      </p:sp>
      <p:sp>
        <p:nvSpPr>
          <p:cNvPr id="36" name="圆角矩形 35"/>
          <p:cNvSpPr/>
          <p:nvPr/>
        </p:nvSpPr>
        <p:spPr>
          <a:xfrm>
            <a:off x="13734722" y="6401656"/>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点击成交</a:t>
            </a:r>
            <a:endParaRPr kumimoji="1" lang="zh-CN" altLang="en-US" dirty="0">
              <a:latin typeface="微软雅黑"/>
              <a:ea typeface="微软雅黑"/>
              <a:cs typeface="微软雅黑"/>
            </a:endParaRPr>
          </a:p>
        </p:txBody>
      </p:sp>
      <p:sp>
        <p:nvSpPr>
          <p:cNvPr id="39" name="圆角矩形 38"/>
          <p:cNvSpPr/>
          <p:nvPr/>
        </p:nvSpPr>
        <p:spPr>
          <a:xfrm>
            <a:off x="13734722" y="11894217"/>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latin typeface="微软雅黑"/>
                <a:ea typeface="微软雅黑"/>
                <a:cs typeface="微软雅黑"/>
              </a:rPr>
              <a:t>RFQ</a:t>
            </a:r>
            <a:endParaRPr kumimoji="1" lang="zh-CN" altLang="en-US" dirty="0">
              <a:latin typeface="微软雅黑"/>
              <a:ea typeface="微软雅黑"/>
              <a:cs typeface="微软雅黑"/>
            </a:endParaRPr>
          </a:p>
        </p:txBody>
      </p:sp>
      <p:sp>
        <p:nvSpPr>
          <p:cNvPr id="42" name="圆角矩形 41"/>
          <p:cNvSpPr/>
          <p:nvPr/>
        </p:nvSpPr>
        <p:spPr>
          <a:xfrm>
            <a:off x="13734722" y="10858340"/>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latin typeface="微软雅黑"/>
                <a:ea typeface="微软雅黑"/>
                <a:cs typeface="微软雅黑"/>
              </a:rPr>
              <a:t>RFQ</a:t>
            </a:r>
            <a:endParaRPr kumimoji="1" lang="zh-CN" altLang="en-US" dirty="0">
              <a:latin typeface="微软雅黑"/>
              <a:ea typeface="微软雅黑"/>
              <a:cs typeface="微软雅黑"/>
            </a:endParaRPr>
          </a:p>
        </p:txBody>
      </p:sp>
      <p:sp>
        <p:nvSpPr>
          <p:cNvPr id="43" name="圆角矩形 42"/>
          <p:cNvSpPr/>
          <p:nvPr/>
        </p:nvSpPr>
        <p:spPr>
          <a:xfrm>
            <a:off x="13734722" y="9861579"/>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RFQ</a:t>
            </a:r>
            <a:endParaRPr kumimoji="1" lang="zh-CN" altLang="en-US" dirty="0">
              <a:latin typeface="微软雅黑"/>
              <a:ea typeface="微软雅黑"/>
              <a:cs typeface="微软雅黑"/>
            </a:endParaRPr>
          </a:p>
        </p:txBody>
      </p:sp>
      <p:cxnSp>
        <p:nvCxnSpPr>
          <p:cNvPr id="10" name="直线箭头连接符 9"/>
          <p:cNvCxnSpPr>
            <a:stCxn id="38" idx="3"/>
            <a:endCxn id="36" idx="1"/>
          </p:cNvCxnSpPr>
          <p:nvPr/>
        </p:nvCxnSpPr>
        <p:spPr>
          <a:xfrm flipV="1">
            <a:off x="11359545" y="6774805"/>
            <a:ext cx="2375177" cy="1021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38" idx="3"/>
            <a:endCxn id="35" idx="1"/>
          </p:cNvCxnSpPr>
          <p:nvPr/>
        </p:nvCxnSpPr>
        <p:spPr>
          <a:xfrm>
            <a:off x="11359545" y="7796099"/>
            <a:ext cx="2375177" cy="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a:stCxn id="38" idx="3"/>
            <a:endCxn id="32" idx="1"/>
          </p:cNvCxnSpPr>
          <p:nvPr/>
        </p:nvCxnSpPr>
        <p:spPr>
          <a:xfrm>
            <a:off x="11359545" y="7796099"/>
            <a:ext cx="2375177" cy="985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stCxn id="38" idx="3"/>
          </p:cNvCxnSpPr>
          <p:nvPr/>
        </p:nvCxnSpPr>
        <p:spPr>
          <a:xfrm>
            <a:off x="11359545" y="7796099"/>
            <a:ext cx="2375177" cy="243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38" idx="3"/>
            <a:endCxn id="42" idx="1"/>
          </p:cNvCxnSpPr>
          <p:nvPr/>
        </p:nvCxnSpPr>
        <p:spPr>
          <a:xfrm>
            <a:off x="11359545" y="7796099"/>
            <a:ext cx="2375177" cy="3435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38" idx="3"/>
            <a:endCxn id="39" idx="1"/>
          </p:cNvCxnSpPr>
          <p:nvPr/>
        </p:nvCxnSpPr>
        <p:spPr>
          <a:xfrm>
            <a:off x="11359545" y="7796099"/>
            <a:ext cx="2375177" cy="447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圆角矩形 84"/>
          <p:cNvSpPr/>
          <p:nvPr/>
        </p:nvSpPr>
        <p:spPr>
          <a:xfrm>
            <a:off x="18662322" y="8416336"/>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latin typeface="微软雅黑"/>
                <a:ea typeface="微软雅黑"/>
                <a:cs typeface="微软雅黑"/>
              </a:rPr>
              <a:t>行情计算</a:t>
            </a:r>
          </a:p>
        </p:txBody>
      </p:sp>
      <p:sp>
        <p:nvSpPr>
          <p:cNvPr id="87" name="圆角矩形 86"/>
          <p:cNvSpPr/>
          <p:nvPr/>
        </p:nvSpPr>
        <p:spPr>
          <a:xfrm>
            <a:off x="18662322" y="7405859"/>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latin typeface="微软雅黑"/>
                <a:ea typeface="微软雅黑"/>
                <a:cs typeface="微软雅黑"/>
              </a:rPr>
              <a:t>行情计算</a:t>
            </a:r>
          </a:p>
        </p:txBody>
      </p:sp>
      <p:sp>
        <p:nvSpPr>
          <p:cNvPr id="89" name="圆角矩形 88"/>
          <p:cNvSpPr/>
          <p:nvPr/>
        </p:nvSpPr>
        <p:spPr>
          <a:xfrm>
            <a:off x="18662322" y="6383698"/>
            <a:ext cx="2552423" cy="746298"/>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行情计算</a:t>
            </a:r>
            <a:endParaRPr kumimoji="1" lang="zh-CN" altLang="en-US" dirty="0">
              <a:latin typeface="微软雅黑"/>
              <a:ea typeface="微软雅黑"/>
              <a:cs typeface="微软雅黑"/>
            </a:endParaRPr>
          </a:p>
        </p:txBody>
      </p:sp>
      <p:cxnSp>
        <p:nvCxnSpPr>
          <p:cNvPr id="77" name="直线箭头连接符 76"/>
          <p:cNvCxnSpPr>
            <a:stCxn id="41" idx="3"/>
            <a:endCxn id="89" idx="1"/>
          </p:cNvCxnSpPr>
          <p:nvPr/>
        </p:nvCxnSpPr>
        <p:spPr>
          <a:xfrm>
            <a:off x="16287145" y="3300597"/>
            <a:ext cx="2375177" cy="345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stCxn id="36" idx="3"/>
            <a:endCxn id="89" idx="1"/>
          </p:cNvCxnSpPr>
          <p:nvPr/>
        </p:nvCxnSpPr>
        <p:spPr>
          <a:xfrm flipV="1">
            <a:off x="16287145" y="6756847"/>
            <a:ext cx="2375177" cy="1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a:stCxn id="43" idx="3"/>
            <a:endCxn id="89" idx="1"/>
          </p:cNvCxnSpPr>
          <p:nvPr/>
        </p:nvCxnSpPr>
        <p:spPr>
          <a:xfrm flipV="1">
            <a:off x="16287145" y="6756847"/>
            <a:ext cx="2375177" cy="3477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p:cNvCxnSpPr>
            <a:stCxn id="40" idx="3"/>
            <a:endCxn id="87" idx="1"/>
          </p:cNvCxnSpPr>
          <p:nvPr/>
        </p:nvCxnSpPr>
        <p:spPr>
          <a:xfrm>
            <a:off x="16287145" y="4322758"/>
            <a:ext cx="2375177" cy="345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p:cNvCxnSpPr>
            <a:stCxn id="35" idx="3"/>
            <a:endCxn id="87" idx="1"/>
          </p:cNvCxnSpPr>
          <p:nvPr/>
        </p:nvCxnSpPr>
        <p:spPr>
          <a:xfrm flipV="1">
            <a:off x="16287145" y="7779008"/>
            <a:ext cx="2375177" cy="1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p:cNvCxnSpPr>
            <a:stCxn id="42" idx="3"/>
            <a:endCxn id="87" idx="1"/>
          </p:cNvCxnSpPr>
          <p:nvPr/>
        </p:nvCxnSpPr>
        <p:spPr>
          <a:xfrm flipV="1">
            <a:off x="16287145" y="7779008"/>
            <a:ext cx="2375177" cy="3452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p:cNvCxnSpPr>
            <a:stCxn id="37" idx="3"/>
            <a:endCxn id="85" idx="1"/>
          </p:cNvCxnSpPr>
          <p:nvPr/>
        </p:nvCxnSpPr>
        <p:spPr>
          <a:xfrm>
            <a:off x="16287145" y="5333235"/>
            <a:ext cx="2375177" cy="345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a:stCxn id="32" idx="3"/>
            <a:endCxn id="85" idx="1"/>
          </p:cNvCxnSpPr>
          <p:nvPr/>
        </p:nvCxnSpPr>
        <p:spPr>
          <a:xfrm>
            <a:off x="16287145" y="8782043"/>
            <a:ext cx="2375177" cy="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a:stCxn id="39" idx="3"/>
            <a:endCxn id="85" idx="1"/>
          </p:cNvCxnSpPr>
          <p:nvPr/>
        </p:nvCxnSpPr>
        <p:spPr>
          <a:xfrm flipV="1">
            <a:off x="16287145" y="8789485"/>
            <a:ext cx="2375177" cy="3477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1"/>
          <p:cNvSpPr>
            <a:spLocks/>
          </p:cNvSpPr>
          <p:nvPr/>
        </p:nvSpPr>
        <p:spPr bwMode="auto">
          <a:xfrm>
            <a:off x="10363904" y="572895"/>
            <a:ext cx="369331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zh-CN" altLang="en-US" sz="7200" dirty="0" smtClean="0">
                <a:solidFill>
                  <a:schemeClr val="tx2"/>
                </a:solidFill>
                <a:latin typeface="微软雅黑"/>
                <a:ea typeface="微软雅黑"/>
                <a:cs typeface="微软雅黑"/>
                <a:sym typeface="Bebas Neue" charset="0"/>
              </a:rPr>
              <a:t>消息分片</a:t>
            </a:r>
            <a:endParaRPr lang="en-US" sz="7200" dirty="0">
              <a:solidFill>
                <a:schemeClr val="tx2"/>
              </a:solidFill>
              <a:latin typeface="微软雅黑"/>
              <a:ea typeface="微软雅黑"/>
              <a:cs typeface="微软雅黑"/>
              <a:sym typeface="Bebas Neue" charset="0"/>
            </a:endParaRPr>
          </a:p>
        </p:txBody>
      </p:sp>
    </p:spTree>
    <p:extLst>
      <p:ext uri="{BB962C8B-B14F-4D97-AF65-F5344CB8AC3E}">
        <p14:creationId xmlns:p14="http://schemas.microsoft.com/office/powerpoint/2010/main" val="25148619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484592" y="2922437"/>
            <a:ext cx="9696887" cy="8702676"/>
          </a:xfrm>
        </p:spPr>
        <p:txBody>
          <a:bodyPr/>
          <a:lstStyle/>
          <a:p>
            <a:r>
              <a:rPr kumimoji="1" lang="zh-CN" altLang="en-US" dirty="0" smtClean="0"/>
              <a:t>领域模型驱动</a:t>
            </a:r>
            <a:endParaRPr kumimoji="1" lang="en-US" altLang="zh-CN" dirty="0" smtClean="0"/>
          </a:p>
          <a:p>
            <a:r>
              <a:rPr kumimoji="1" lang="zh-CN" altLang="en-US" dirty="0" smtClean="0"/>
              <a:t>应用服务层</a:t>
            </a:r>
            <a:endParaRPr kumimoji="1" lang="en-US" altLang="zh-CN" dirty="0" smtClean="0"/>
          </a:p>
          <a:p>
            <a:pPr lvl="1"/>
            <a:r>
              <a:rPr kumimoji="1" lang="zh-CN" altLang="en-US" dirty="0" smtClean="0"/>
              <a:t>对外提供交易服务</a:t>
            </a:r>
            <a:endParaRPr kumimoji="1" lang="en-US" altLang="zh-CN" dirty="0" smtClean="0"/>
          </a:p>
          <a:p>
            <a:pPr lvl="1"/>
            <a:r>
              <a:rPr kumimoji="1" lang="zh-CN" altLang="en-US" dirty="0" smtClean="0"/>
              <a:t>业务逻辑可配置</a:t>
            </a:r>
            <a:endParaRPr kumimoji="1" lang="en-US" altLang="zh-CN" dirty="0" smtClean="0"/>
          </a:p>
          <a:p>
            <a:r>
              <a:rPr kumimoji="1" lang="zh-CN" altLang="en-US" dirty="0" smtClean="0"/>
              <a:t>业务逻辑层</a:t>
            </a:r>
            <a:endParaRPr kumimoji="1" lang="en-US" altLang="zh-CN" dirty="0" smtClean="0"/>
          </a:p>
          <a:p>
            <a:pPr lvl="1"/>
            <a:r>
              <a:rPr kumimoji="1" lang="zh-CN" altLang="en-US" dirty="0" smtClean="0"/>
              <a:t>统一业务逻辑接口</a:t>
            </a:r>
            <a:endParaRPr kumimoji="1" lang="en-US" altLang="zh-CN" dirty="0" smtClean="0"/>
          </a:p>
          <a:p>
            <a:pPr lvl="1"/>
            <a:r>
              <a:rPr kumimoji="1" lang="zh-CN" altLang="en-US" dirty="0" smtClean="0"/>
              <a:t>业务逻辑形成独立单元，减少耦合</a:t>
            </a:r>
            <a:endParaRPr kumimoji="1" lang="en-US" altLang="zh-CN" dirty="0" smtClean="0"/>
          </a:p>
          <a:p>
            <a:pPr lvl="1"/>
            <a:r>
              <a:rPr kumimoji="1" lang="zh-CN" altLang="en-US" dirty="0" smtClean="0"/>
              <a:t>业务逻辑与数据访问解耦</a:t>
            </a:r>
            <a:endParaRPr kumimoji="1" lang="en-US" altLang="zh-CN" dirty="0" smtClean="0"/>
          </a:p>
          <a:p>
            <a:r>
              <a:rPr kumimoji="1" lang="zh-CN" altLang="en-US" dirty="0" smtClean="0"/>
              <a:t>数据访问层</a:t>
            </a:r>
            <a:endParaRPr kumimoji="1" lang="en-US" altLang="zh-CN" dirty="0" smtClean="0"/>
          </a:p>
          <a:p>
            <a:pPr lvl="1"/>
            <a:r>
              <a:rPr kumimoji="1" lang="zh-CN" altLang="en-US" dirty="0" smtClean="0"/>
              <a:t>数据访问层不处理业务逻辑</a:t>
            </a:r>
            <a:endParaRPr kumimoji="1" lang="en-US" altLang="zh-CN" dirty="0" smtClean="0"/>
          </a:p>
          <a:p>
            <a:pPr lvl="1"/>
            <a:r>
              <a:rPr kumimoji="1" lang="zh-CN" altLang="en-US" dirty="0" smtClean="0"/>
              <a:t>可替换的数据访问层</a:t>
            </a:r>
            <a:endParaRPr kumimoji="1" lang="zh-CN" altLang="en-US" dirty="0"/>
          </a:p>
        </p:txBody>
      </p:sp>
      <p:sp>
        <p:nvSpPr>
          <p:cNvPr id="8" name="矩形 7"/>
          <p:cNvSpPr/>
          <p:nvPr/>
        </p:nvSpPr>
        <p:spPr>
          <a:xfrm>
            <a:off x="1470392" y="9605803"/>
            <a:ext cx="10007600" cy="2768599"/>
          </a:xfrm>
          <a:prstGeom prst="rect">
            <a:avLst/>
          </a:prstGeom>
          <a:solidFill>
            <a:srgbClr val="25AEDB"/>
          </a:solidFill>
        </p:spPr>
        <p:style>
          <a:lnRef idx="1">
            <a:schemeClr val="accent3"/>
          </a:lnRef>
          <a:fillRef idx="2">
            <a:schemeClr val="accent3"/>
          </a:fillRef>
          <a:effectRef idx="1">
            <a:schemeClr val="accent3"/>
          </a:effectRef>
          <a:fontRef idx="minor">
            <a:schemeClr val="dk1"/>
          </a:fontRef>
        </p:style>
        <p:txBody>
          <a:bodyPr vert="eaVert" rtlCol="0" anchor="b"/>
          <a:lstStyle/>
          <a:p>
            <a:pPr algn="ctr"/>
            <a:r>
              <a:rPr kumimoji="1" lang="zh-CN" altLang="en-US" dirty="0" smtClean="0">
                <a:solidFill>
                  <a:srgbClr val="FFFFFF"/>
                </a:solidFill>
              </a:rPr>
              <a:t>数据访问层</a:t>
            </a:r>
            <a:endParaRPr kumimoji="1" lang="zh-CN" altLang="en-US" dirty="0">
              <a:solidFill>
                <a:srgbClr val="FFFFFF"/>
              </a:solidFill>
            </a:endParaRPr>
          </a:p>
        </p:txBody>
      </p:sp>
      <p:sp>
        <p:nvSpPr>
          <p:cNvPr id="9" name="矩形 8"/>
          <p:cNvSpPr/>
          <p:nvPr/>
        </p:nvSpPr>
        <p:spPr>
          <a:xfrm>
            <a:off x="1470392" y="6179988"/>
            <a:ext cx="10007600" cy="3055913"/>
          </a:xfrm>
          <a:prstGeom prst="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vert="eaVert" rtlCol="0" anchor="b"/>
          <a:lstStyle/>
          <a:p>
            <a:pPr algn="ctr"/>
            <a:r>
              <a:rPr kumimoji="1" lang="zh-CN" altLang="en-US" dirty="0" smtClean="0">
                <a:solidFill>
                  <a:srgbClr val="FFFFFF"/>
                </a:solidFill>
              </a:rPr>
              <a:t>业务逻辑层</a:t>
            </a:r>
            <a:endParaRPr kumimoji="1" lang="zh-CN" altLang="en-US" dirty="0">
              <a:solidFill>
                <a:srgbClr val="FFFFFF"/>
              </a:solidFill>
            </a:endParaRPr>
          </a:p>
        </p:txBody>
      </p:sp>
      <p:sp>
        <p:nvSpPr>
          <p:cNvPr id="10" name="矩形 9"/>
          <p:cNvSpPr/>
          <p:nvPr/>
        </p:nvSpPr>
        <p:spPr>
          <a:xfrm>
            <a:off x="1470392" y="2652571"/>
            <a:ext cx="10007600" cy="3175001"/>
          </a:xfrm>
          <a:prstGeom prst="rect">
            <a:avLst/>
          </a:prstGeom>
          <a:solidFill>
            <a:srgbClr val="25AEDB"/>
          </a:solidFill>
        </p:spPr>
        <p:style>
          <a:lnRef idx="1">
            <a:schemeClr val="accent3"/>
          </a:lnRef>
          <a:fillRef idx="2">
            <a:schemeClr val="accent3"/>
          </a:fillRef>
          <a:effectRef idx="1">
            <a:schemeClr val="accent3"/>
          </a:effectRef>
          <a:fontRef idx="minor">
            <a:schemeClr val="dk1"/>
          </a:fontRef>
        </p:style>
        <p:txBody>
          <a:bodyPr vert="eaVert" rtlCol="0" anchor="b"/>
          <a:lstStyle/>
          <a:p>
            <a:pPr algn="ctr"/>
            <a:r>
              <a:rPr kumimoji="1" lang="zh-CN" altLang="en-US" dirty="0" smtClean="0">
                <a:solidFill>
                  <a:schemeClr val="bg2"/>
                </a:solidFill>
              </a:rPr>
              <a:t>应用服务层</a:t>
            </a:r>
            <a:endParaRPr kumimoji="1" lang="zh-CN" altLang="en-US" dirty="0">
              <a:solidFill>
                <a:schemeClr val="bg2"/>
              </a:solidFill>
            </a:endParaRPr>
          </a:p>
        </p:txBody>
      </p:sp>
      <p:sp>
        <p:nvSpPr>
          <p:cNvPr id="11" name="矩形 10"/>
          <p:cNvSpPr/>
          <p:nvPr/>
        </p:nvSpPr>
        <p:spPr>
          <a:xfrm>
            <a:off x="3680192" y="9980447"/>
            <a:ext cx="2133600" cy="2019310"/>
          </a:xfrm>
          <a:prstGeom prst="rect">
            <a:avLst/>
          </a:prstGeom>
          <a:solidFill>
            <a:srgbClr val="2CE1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数据库数据访问</a:t>
            </a:r>
            <a:endParaRPr kumimoji="1" lang="zh-CN" altLang="en-US"/>
          </a:p>
        </p:txBody>
      </p:sp>
      <p:sp>
        <p:nvSpPr>
          <p:cNvPr id="12" name="矩形 11"/>
          <p:cNvSpPr/>
          <p:nvPr/>
        </p:nvSpPr>
        <p:spPr>
          <a:xfrm>
            <a:off x="7159992" y="9980447"/>
            <a:ext cx="2133600" cy="2019310"/>
          </a:xfrm>
          <a:prstGeom prst="rect">
            <a:avLst/>
          </a:prstGeom>
          <a:solidFill>
            <a:srgbClr val="2CE1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内存数据访问</a:t>
            </a:r>
            <a:endParaRPr kumimoji="1" lang="zh-CN" altLang="en-US" dirty="0"/>
          </a:p>
        </p:txBody>
      </p:sp>
      <p:sp>
        <p:nvSpPr>
          <p:cNvPr id="13" name="矩形 12"/>
          <p:cNvSpPr/>
          <p:nvPr/>
        </p:nvSpPr>
        <p:spPr>
          <a:xfrm>
            <a:off x="2791192" y="6775270"/>
            <a:ext cx="2133600" cy="2019310"/>
          </a:xfrm>
          <a:prstGeom prst="rect">
            <a:avLst/>
          </a:prstGeom>
          <a:solidFill>
            <a:srgbClr val="2CE1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基础数据验证</a:t>
            </a:r>
            <a:endParaRPr kumimoji="1" lang="zh-CN" altLang="en-US" dirty="0"/>
          </a:p>
        </p:txBody>
      </p:sp>
      <p:sp>
        <p:nvSpPr>
          <p:cNvPr id="14" name="矩形 13"/>
          <p:cNvSpPr/>
          <p:nvPr/>
        </p:nvSpPr>
        <p:spPr>
          <a:xfrm>
            <a:off x="5432792" y="6795878"/>
            <a:ext cx="2133600" cy="2019310"/>
          </a:xfrm>
          <a:prstGeom prst="rect">
            <a:avLst/>
          </a:prstGeom>
          <a:solidFill>
            <a:srgbClr val="2CE1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交易数据验证</a:t>
            </a:r>
            <a:endParaRPr kumimoji="1" lang="zh-CN" altLang="en-US" dirty="0"/>
          </a:p>
        </p:txBody>
      </p:sp>
      <p:sp>
        <p:nvSpPr>
          <p:cNvPr id="15" name="矩形 14"/>
          <p:cNvSpPr/>
          <p:nvPr/>
        </p:nvSpPr>
        <p:spPr>
          <a:xfrm>
            <a:off x="8074392" y="6795878"/>
            <a:ext cx="2133600" cy="201931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交易数据处理</a:t>
            </a:r>
            <a:endParaRPr kumimoji="1" lang="zh-CN" altLang="en-US" dirty="0"/>
          </a:p>
        </p:txBody>
      </p:sp>
      <p:sp>
        <p:nvSpPr>
          <p:cNvPr id="16" name="矩形 15"/>
          <p:cNvSpPr/>
          <p:nvPr/>
        </p:nvSpPr>
        <p:spPr>
          <a:xfrm>
            <a:off x="2791192" y="3214552"/>
            <a:ext cx="2133600" cy="2019310"/>
          </a:xfrm>
          <a:prstGeom prst="rect">
            <a:avLst/>
          </a:prstGeom>
          <a:solidFill>
            <a:srgbClr val="2CE1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协商交易服务</a:t>
            </a:r>
            <a:endParaRPr kumimoji="1" lang="zh-CN" altLang="en-US" dirty="0"/>
          </a:p>
        </p:txBody>
      </p:sp>
      <p:sp>
        <p:nvSpPr>
          <p:cNvPr id="17" name="矩形 16"/>
          <p:cNvSpPr/>
          <p:nvPr/>
        </p:nvSpPr>
        <p:spPr>
          <a:xfrm>
            <a:off x="5432792" y="3235160"/>
            <a:ext cx="2133600" cy="2019310"/>
          </a:xfrm>
          <a:prstGeom prst="rect">
            <a:avLst/>
          </a:prstGeom>
          <a:solidFill>
            <a:srgbClr val="2CE1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点击成交服务</a:t>
            </a:r>
            <a:endParaRPr kumimoji="1" lang="zh-CN" altLang="en-US" dirty="0"/>
          </a:p>
        </p:txBody>
      </p:sp>
      <p:sp>
        <p:nvSpPr>
          <p:cNvPr id="18" name="矩形 17"/>
          <p:cNvSpPr/>
          <p:nvPr/>
        </p:nvSpPr>
        <p:spPr>
          <a:xfrm>
            <a:off x="8074392" y="3235160"/>
            <a:ext cx="2133600" cy="201931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请求报价服务</a:t>
            </a:r>
            <a:endParaRPr kumimoji="1" lang="zh-CN" altLang="en-US" dirty="0"/>
          </a:p>
        </p:txBody>
      </p:sp>
      <p:sp>
        <p:nvSpPr>
          <p:cNvPr id="19" name="Rectangle 1"/>
          <p:cNvSpPr>
            <a:spLocks/>
          </p:cNvSpPr>
          <p:nvPr/>
        </p:nvSpPr>
        <p:spPr bwMode="auto">
          <a:xfrm>
            <a:off x="10363906" y="572895"/>
            <a:ext cx="369331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zh-CN" altLang="en-US" sz="7200" dirty="0" smtClean="0">
                <a:solidFill>
                  <a:schemeClr val="tx2"/>
                </a:solidFill>
                <a:latin typeface="微软雅黑"/>
                <a:ea typeface="微软雅黑"/>
                <a:cs typeface="微软雅黑"/>
                <a:sym typeface="Bebas Neue" charset="0"/>
              </a:rPr>
              <a:t>交易核心</a:t>
            </a:r>
            <a:endParaRPr lang="en-US" sz="7200" dirty="0">
              <a:solidFill>
                <a:schemeClr val="tx2"/>
              </a:solidFill>
              <a:latin typeface="微软雅黑"/>
              <a:ea typeface="微软雅黑"/>
              <a:cs typeface="微软雅黑"/>
              <a:sym typeface="Bebas Neue" charset="0"/>
            </a:endParaRPr>
          </a:p>
        </p:txBody>
      </p:sp>
    </p:spTree>
    <p:extLst>
      <p:ext uri="{BB962C8B-B14F-4D97-AF65-F5344CB8AC3E}">
        <p14:creationId xmlns:p14="http://schemas.microsoft.com/office/powerpoint/2010/main" val="1130660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18871" y="3651250"/>
            <a:ext cx="12795687" cy="8702676"/>
          </a:xfrm>
        </p:spPr>
        <p:txBody>
          <a:bodyPr/>
          <a:lstStyle/>
          <a:p>
            <a:r>
              <a:rPr kumimoji="1" lang="zh-CN" altLang="en-US" dirty="0" smtClean="0"/>
              <a:t>基于领域模型进行配置的行情计算模块，增强行情模块的灵活性</a:t>
            </a:r>
            <a:endParaRPr kumimoji="1" lang="en-US" altLang="zh-CN" dirty="0" smtClean="0"/>
          </a:p>
          <a:p>
            <a:r>
              <a:rPr kumimoji="1" lang="zh-CN" altLang="en-US" dirty="0" smtClean="0"/>
              <a:t>基于订阅发布的行情推送，减少不必要的计算与推送</a:t>
            </a:r>
            <a:endParaRPr kumimoji="1" lang="en-US" altLang="zh-CN" dirty="0" smtClean="0"/>
          </a:p>
          <a:p>
            <a:r>
              <a:rPr kumimoji="1" lang="zh-CN" altLang="en-US" dirty="0" smtClean="0"/>
              <a:t>基于交易分片的横向扩展，提高行情的并行处理吞吐量</a:t>
            </a:r>
            <a:endParaRPr kumimoji="1" lang="zh-CN" altLang="en-US" dirty="0"/>
          </a:p>
        </p:txBody>
      </p:sp>
      <p:sp>
        <p:nvSpPr>
          <p:cNvPr id="4" name="幻灯片编号占位符 3"/>
          <p:cNvSpPr>
            <a:spLocks noGrp="1"/>
          </p:cNvSpPr>
          <p:nvPr>
            <p:ph type="sldNum" sz="quarter" idx="12"/>
          </p:nvPr>
        </p:nvSpPr>
        <p:spPr/>
        <p:txBody>
          <a:bodyPr/>
          <a:lstStyle/>
          <a:p>
            <a:fld id="{354F877C-703A-0942-93AB-FD590D935A8A}" type="slidenum">
              <a:rPr kumimoji="1" lang="zh-CN" altLang="en-US" smtClean="0"/>
              <a:t>15</a:t>
            </a:fld>
            <a:endParaRPr kumimoji="1" lang="zh-CN" altLang="en-US"/>
          </a:p>
        </p:txBody>
      </p:sp>
      <p:cxnSp>
        <p:nvCxnSpPr>
          <p:cNvPr id="21" name="直线连接符 20"/>
          <p:cNvCxnSpPr/>
          <p:nvPr/>
        </p:nvCxnSpPr>
        <p:spPr>
          <a:xfrm>
            <a:off x="1928871" y="7035800"/>
            <a:ext cx="726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5383271" y="3987800"/>
            <a:ext cx="0" cy="63246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322736" y="3543557"/>
            <a:ext cx="2031325" cy="646331"/>
          </a:xfrm>
          <a:prstGeom prst="rect">
            <a:avLst/>
          </a:prstGeom>
          <a:noFill/>
        </p:spPr>
        <p:txBody>
          <a:bodyPr wrap="none" rtlCol="0">
            <a:spAutoFit/>
          </a:bodyPr>
          <a:lstStyle/>
          <a:p>
            <a:r>
              <a:rPr kumimoji="1" lang="zh-CN" altLang="en-US" smtClean="0"/>
              <a:t>公共行情</a:t>
            </a:r>
            <a:endParaRPr kumimoji="1" lang="zh-CN" altLang="en-US"/>
          </a:p>
        </p:txBody>
      </p:sp>
      <p:sp>
        <p:nvSpPr>
          <p:cNvPr id="25" name="文本框 24"/>
          <p:cNvSpPr txBox="1"/>
          <p:nvPr/>
        </p:nvSpPr>
        <p:spPr>
          <a:xfrm>
            <a:off x="4545408" y="9774020"/>
            <a:ext cx="2031325" cy="646331"/>
          </a:xfrm>
          <a:prstGeom prst="rect">
            <a:avLst/>
          </a:prstGeom>
          <a:noFill/>
        </p:spPr>
        <p:txBody>
          <a:bodyPr wrap="none" rtlCol="0">
            <a:spAutoFit/>
          </a:bodyPr>
          <a:lstStyle/>
          <a:p>
            <a:r>
              <a:rPr kumimoji="1" lang="zh-CN" altLang="en-US" smtClean="0"/>
              <a:t>私有行情</a:t>
            </a:r>
            <a:endParaRPr kumimoji="1" lang="zh-CN" altLang="en-US"/>
          </a:p>
        </p:txBody>
      </p:sp>
      <p:sp>
        <p:nvSpPr>
          <p:cNvPr id="27" name="文本框 26"/>
          <p:cNvSpPr txBox="1"/>
          <p:nvPr/>
        </p:nvSpPr>
        <p:spPr>
          <a:xfrm>
            <a:off x="1230877" y="6192620"/>
            <a:ext cx="2031325" cy="646331"/>
          </a:xfrm>
          <a:prstGeom prst="rect">
            <a:avLst/>
          </a:prstGeom>
          <a:noFill/>
        </p:spPr>
        <p:txBody>
          <a:bodyPr wrap="none" rtlCol="0">
            <a:spAutoFit/>
          </a:bodyPr>
          <a:lstStyle/>
          <a:p>
            <a:r>
              <a:rPr kumimoji="1" lang="zh-CN" altLang="en-US" smtClean="0"/>
              <a:t>报价行情</a:t>
            </a:r>
            <a:endParaRPr kumimoji="1" lang="zh-CN" altLang="en-US"/>
          </a:p>
        </p:txBody>
      </p:sp>
      <p:sp>
        <p:nvSpPr>
          <p:cNvPr id="28" name="文本框 27"/>
          <p:cNvSpPr txBox="1"/>
          <p:nvPr/>
        </p:nvSpPr>
        <p:spPr>
          <a:xfrm>
            <a:off x="8177608" y="6291044"/>
            <a:ext cx="2031325" cy="646331"/>
          </a:xfrm>
          <a:prstGeom prst="rect">
            <a:avLst/>
          </a:prstGeom>
          <a:noFill/>
        </p:spPr>
        <p:txBody>
          <a:bodyPr wrap="none" rtlCol="0">
            <a:spAutoFit/>
          </a:bodyPr>
          <a:lstStyle/>
          <a:p>
            <a:r>
              <a:rPr kumimoji="1" lang="zh-CN" altLang="en-US" dirty="0" smtClean="0"/>
              <a:t>成交行情</a:t>
            </a:r>
            <a:endParaRPr kumimoji="1" lang="zh-CN" altLang="en-US" dirty="0"/>
          </a:p>
        </p:txBody>
      </p:sp>
      <p:cxnSp>
        <p:nvCxnSpPr>
          <p:cNvPr id="29" name="直线连接符 28"/>
          <p:cNvCxnSpPr/>
          <p:nvPr/>
        </p:nvCxnSpPr>
        <p:spPr>
          <a:xfrm flipH="1">
            <a:off x="2588835" y="4902200"/>
            <a:ext cx="5588774" cy="43688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368081" y="9271000"/>
            <a:ext cx="2954655" cy="646331"/>
          </a:xfrm>
          <a:prstGeom prst="rect">
            <a:avLst/>
          </a:prstGeom>
          <a:noFill/>
        </p:spPr>
        <p:txBody>
          <a:bodyPr wrap="none" rtlCol="0">
            <a:spAutoFit/>
          </a:bodyPr>
          <a:lstStyle/>
          <a:p>
            <a:r>
              <a:rPr kumimoji="1" lang="zh-CN" altLang="en-US" smtClean="0"/>
              <a:t>本币计算行情</a:t>
            </a:r>
            <a:endParaRPr kumimoji="1" lang="zh-CN" altLang="en-US"/>
          </a:p>
        </p:txBody>
      </p:sp>
      <p:sp>
        <p:nvSpPr>
          <p:cNvPr id="35" name="文本框 34"/>
          <p:cNvSpPr txBox="1"/>
          <p:nvPr/>
        </p:nvSpPr>
        <p:spPr>
          <a:xfrm>
            <a:off x="6696492" y="4448859"/>
            <a:ext cx="2954655" cy="646331"/>
          </a:xfrm>
          <a:prstGeom prst="rect">
            <a:avLst/>
          </a:prstGeom>
          <a:noFill/>
        </p:spPr>
        <p:txBody>
          <a:bodyPr wrap="none" rtlCol="0">
            <a:spAutoFit/>
          </a:bodyPr>
          <a:lstStyle/>
          <a:p>
            <a:r>
              <a:rPr kumimoji="1" lang="zh-CN" altLang="en-US" dirty="0" smtClean="0"/>
              <a:t>外围传入行情</a:t>
            </a:r>
            <a:endParaRPr kumimoji="1" lang="zh-CN" altLang="en-US" dirty="0"/>
          </a:p>
        </p:txBody>
      </p:sp>
      <p:sp>
        <p:nvSpPr>
          <p:cNvPr id="14" name="Rectangle 1"/>
          <p:cNvSpPr>
            <a:spLocks/>
          </p:cNvSpPr>
          <p:nvPr/>
        </p:nvSpPr>
        <p:spPr bwMode="auto">
          <a:xfrm>
            <a:off x="10363906" y="572895"/>
            <a:ext cx="369331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smtClean="0">
                <a:solidFill>
                  <a:schemeClr val="tx2"/>
                </a:solidFill>
                <a:latin typeface="微软雅黑"/>
                <a:ea typeface="微软雅黑"/>
                <a:cs typeface="微软雅黑"/>
                <a:sym typeface="Bebas Neue" charset="0"/>
              </a:rPr>
              <a:t>行情改造</a:t>
            </a:r>
            <a:endParaRPr lang="en-US" sz="7200" dirty="0">
              <a:solidFill>
                <a:schemeClr val="tx2"/>
              </a:solidFill>
              <a:latin typeface="微软雅黑"/>
              <a:ea typeface="微软雅黑"/>
              <a:cs typeface="微软雅黑"/>
              <a:sym typeface="Bebas Neue" charset="0"/>
            </a:endParaRPr>
          </a:p>
        </p:txBody>
      </p:sp>
    </p:spTree>
    <p:extLst>
      <p:ext uri="{BB962C8B-B14F-4D97-AF65-F5344CB8AC3E}">
        <p14:creationId xmlns:p14="http://schemas.microsoft.com/office/powerpoint/2010/main" val="3379086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531600" y="3651250"/>
            <a:ext cx="11170087" cy="8702676"/>
          </a:xfrm>
        </p:spPr>
        <p:txBody>
          <a:bodyPr/>
          <a:lstStyle/>
          <a:p>
            <a:r>
              <a:rPr kumimoji="1" lang="zh-CN" altLang="en-US" dirty="0" smtClean="0"/>
              <a:t>基于</a:t>
            </a:r>
            <a:r>
              <a:rPr kumimoji="1" lang="zh-CN" altLang="en-US" dirty="0"/>
              <a:t>订阅发布</a:t>
            </a:r>
            <a:r>
              <a:rPr kumimoji="1" lang="zh-CN" altLang="en-US" dirty="0" smtClean="0"/>
              <a:t>的消息路由，</a:t>
            </a:r>
            <a:r>
              <a:rPr kumimoji="1" lang="zh-CN" altLang="en-US" dirty="0"/>
              <a:t>减少不必要的计算与推送</a:t>
            </a:r>
            <a:endParaRPr kumimoji="1" lang="en-US" altLang="zh-CN" dirty="0"/>
          </a:p>
          <a:p>
            <a:r>
              <a:rPr kumimoji="1" lang="zh-CN" altLang="en-US" dirty="0" smtClean="0"/>
              <a:t>基于负载均衡的</a:t>
            </a:r>
            <a:r>
              <a:rPr kumimoji="1" lang="zh-CN" altLang="en-US" dirty="0"/>
              <a:t>横向扩展，</a:t>
            </a:r>
            <a:r>
              <a:rPr kumimoji="1" lang="zh-CN" altLang="en-US" dirty="0" smtClean="0"/>
              <a:t>提高并行</a:t>
            </a:r>
            <a:r>
              <a:rPr kumimoji="1" lang="zh-CN" altLang="en-US" dirty="0"/>
              <a:t>处理吞吐量</a:t>
            </a:r>
          </a:p>
          <a:p>
            <a:endParaRPr kumimoji="1" lang="zh-CN" altLang="en-US" dirty="0"/>
          </a:p>
        </p:txBody>
      </p:sp>
      <p:sp>
        <p:nvSpPr>
          <p:cNvPr id="4" name="幻灯片编号占位符 3"/>
          <p:cNvSpPr>
            <a:spLocks noGrp="1"/>
          </p:cNvSpPr>
          <p:nvPr>
            <p:ph type="sldNum" sz="quarter" idx="12"/>
          </p:nvPr>
        </p:nvSpPr>
        <p:spPr/>
        <p:txBody>
          <a:bodyPr/>
          <a:lstStyle/>
          <a:p>
            <a:fld id="{354F877C-703A-0942-93AB-FD590D935A8A}" type="slidenum">
              <a:rPr kumimoji="1" lang="zh-CN" altLang="en-US" smtClean="0"/>
              <a:t>16</a:t>
            </a:fld>
            <a:endParaRPr kumimoji="1" lang="zh-CN" altLang="en-US"/>
          </a:p>
        </p:txBody>
      </p:sp>
      <p:sp>
        <p:nvSpPr>
          <p:cNvPr id="5" name="圆角矩形 4"/>
          <p:cNvSpPr/>
          <p:nvPr/>
        </p:nvSpPr>
        <p:spPr>
          <a:xfrm>
            <a:off x="1675964" y="4106173"/>
            <a:ext cx="1491537" cy="535154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接入</a:t>
            </a:r>
            <a:endParaRPr kumimoji="1" lang="zh-CN" altLang="en-US" dirty="0">
              <a:latin typeface="微软雅黑"/>
              <a:ea typeface="微软雅黑"/>
              <a:cs typeface="微软雅黑"/>
            </a:endParaRPr>
          </a:p>
        </p:txBody>
      </p:sp>
      <p:sp>
        <p:nvSpPr>
          <p:cNvPr id="6" name="圆角矩形 5"/>
          <p:cNvSpPr/>
          <p:nvPr/>
        </p:nvSpPr>
        <p:spPr>
          <a:xfrm>
            <a:off x="4647237" y="8305800"/>
            <a:ext cx="2206925" cy="1151922"/>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消息路由</a:t>
            </a:r>
            <a:endParaRPr kumimoji="1" lang="zh-CN" altLang="en-US" dirty="0">
              <a:latin typeface="微软雅黑"/>
              <a:ea typeface="微软雅黑"/>
              <a:cs typeface="微软雅黑"/>
            </a:endParaRPr>
          </a:p>
        </p:txBody>
      </p:sp>
      <p:cxnSp>
        <p:nvCxnSpPr>
          <p:cNvPr id="7" name="直线箭头连接符 6"/>
          <p:cNvCxnSpPr/>
          <p:nvPr/>
        </p:nvCxnSpPr>
        <p:spPr>
          <a:xfrm flipH="1">
            <a:off x="3186404" y="8881761"/>
            <a:ext cx="14981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圆角矩形 9"/>
          <p:cNvSpPr/>
          <p:nvPr/>
        </p:nvSpPr>
        <p:spPr>
          <a:xfrm>
            <a:off x="4684521" y="6182148"/>
            <a:ext cx="2206925" cy="1151922"/>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消息路由</a:t>
            </a:r>
            <a:endParaRPr kumimoji="1" lang="zh-CN" altLang="en-US" dirty="0">
              <a:latin typeface="微软雅黑"/>
              <a:ea typeface="微软雅黑"/>
              <a:cs typeface="微软雅黑"/>
            </a:endParaRPr>
          </a:p>
        </p:txBody>
      </p:sp>
      <p:sp>
        <p:nvSpPr>
          <p:cNvPr id="11" name="圆角矩形 10"/>
          <p:cNvSpPr/>
          <p:nvPr/>
        </p:nvSpPr>
        <p:spPr>
          <a:xfrm>
            <a:off x="4684522" y="4106173"/>
            <a:ext cx="2206925" cy="1151922"/>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消息路由</a:t>
            </a:r>
            <a:endParaRPr kumimoji="1" lang="zh-CN" altLang="en-US" dirty="0">
              <a:latin typeface="微软雅黑"/>
              <a:ea typeface="微软雅黑"/>
              <a:cs typeface="微软雅黑"/>
            </a:endParaRPr>
          </a:p>
        </p:txBody>
      </p:sp>
      <p:cxnSp>
        <p:nvCxnSpPr>
          <p:cNvPr id="14" name="直线箭头连接符 13"/>
          <p:cNvCxnSpPr/>
          <p:nvPr/>
        </p:nvCxnSpPr>
        <p:spPr>
          <a:xfrm flipH="1">
            <a:off x="3186404" y="6775270"/>
            <a:ext cx="14981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线箭头连接符 14"/>
          <p:cNvCxnSpPr/>
          <p:nvPr/>
        </p:nvCxnSpPr>
        <p:spPr>
          <a:xfrm flipH="1">
            <a:off x="3149120" y="4682134"/>
            <a:ext cx="14981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线箭头连接符 15"/>
          <p:cNvCxnSpPr/>
          <p:nvPr/>
        </p:nvCxnSpPr>
        <p:spPr>
          <a:xfrm flipH="1">
            <a:off x="6891446" y="4673895"/>
            <a:ext cx="14981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线箭头连接符 16"/>
          <p:cNvCxnSpPr/>
          <p:nvPr/>
        </p:nvCxnSpPr>
        <p:spPr>
          <a:xfrm flipH="1">
            <a:off x="6854162" y="6699070"/>
            <a:ext cx="14981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线箭头连接符 17"/>
          <p:cNvCxnSpPr/>
          <p:nvPr/>
        </p:nvCxnSpPr>
        <p:spPr>
          <a:xfrm flipH="1">
            <a:off x="6882959" y="8822722"/>
            <a:ext cx="14981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7360042" y="5729574"/>
            <a:ext cx="738664" cy="1938992"/>
          </a:xfrm>
          <a:prstGeom prst="rect">
            <a:avLst/>
          </a:prstGeom>
          <a:noFill/>
        </p:spPr>
        <p:txBody>
          <a:bodyPr vert="eaVert" wrap="none" rtlCol="0">
            <a:spAutoFit/>
          </a:bodyPr>
          <a:lstStyle/>
          <a:p>
            <a:r>
              <a:rPr kumimoji="1" lang="zh-CN" altLang="en-US" smtClean="0"/>
              <a:t>交易消息</a:t>
            </a:r>
            <a:endParaRPr kumimoji="1" lang="zh-CN" altLang="en-US"/>
          </a:p>
        </p:txBody>
      </p:sp>
      <p:sp>
        <p:nvSpPr>
          <p:cNvPr id="21" name="文本框 20"/>
          <p:cNvSpPr txBox="1"/>
          <p:nvPr/>
        </p:nvSpPr>
        <p:spPr>
          <a:xfrm>
            <a:off x="3649896" y="5754963"/>
            <a:ext cx="738664" cy="1938992"/>
          </a:xfrm>
          <a:prstGeom prst="rect">
            <a:avLst/>
          </a:prstGeom>
          <a:noFill/>
        </p:spPr>
        <p:txBody>
          <a:bodyPr vert="eaVert" wrap="none" rtlCol="0">
            <a:spAutoFit/>
          </a:bodyPr>
          <a:lstStyle/>
          <a:p>
            <a:r>
              <a:rPr kumimoji="1" lang="zh-CN" altLang="en-US" dirty="0" smtClean="0"/>
              <a:t>订阅发布</a:t>
            </a:r>
            <a:endParaRPr kumimoji="1" lang="zh-CN" altLang="en-US" dirty="0"/>
          </a:p>
        </p:txBody>
      </p:sp>
      <p:sp>
        <p:nvSpPr>
          <p:cNvPr id="19" name="Rectangle 1"/>
          <p:cNvSpPr>
            <a:spLocks/>
          </p:cNvSpPr>
          <p:nvPr/>
        </p:nvSpPr>
        <p:spPr bwMode="auto">
          <a:xfrm>
            <a:off x="10363907" y="572895"/>
            <a:ext cx="369331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smtClean="0">
                <a:solidFill>
                  <a:schemeClr val="tx2"/>
                </a:solidFill>
                <a:latin typeface="微软雅黑"/>
                <a:ea typeface="微软雅黑"/>
                <a:cs typeface="微软雅黑"/>
                <a:sym typeface="Bebas Neue" charset="0"/>
              </a:rPr>
              <a:t>消息路由</a:t>
            </a:r>
            <a:endParaRPr lang="en-US" sz="7200" dirty="0">
              <a:solidFill>
                <a:schemeClr val="tx2"/>
              </a:solidFill>
              <a:latin typeface="微软雅黑"/>
              <a:ea typeface="微软雅黑"/>
              <a:cs typeface="微软雅黑"/>
              <a:sym typeface="Bebas Neue" charset="0"/>
            </a:endParaRPr>
          </a:p>
        </p:txBody>
      </p:sp>
    </p:spTree>
    <p:extLst>
      <p:ext uri="{BB962C8B-B14F-4D97-AF65-F5344CB8AC3E}">
        <p14:creationId xmlns:p14="http://schemas.microsoft.com/office/powerpoint/2010/main" val="3425799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354F877C-703A-0942-93AB-FD590D935A8A}" type="slidenum">
              <a:rPr kumimoji="1" lang="zh-CN" altLang="en-US" smtClean="0"/>
              <a:t>17</a:t>
            </a:fld>
            <a:endParaRPr kumimoji="1" lang="zh-CN" altLang="en-US"/>
          </a:p>
        </p:txBody>
      </p:sp>
      <p:sp>
        <p:nvSpPr>
          <p:cNvPr id="5" name="Rectangle 1"/>
          <p:cNvSpPr>
            <a:spLocks/>
          </p:cNvSpPr>
          <p:nvPr/>
        </p:nvSpPr>
        <p:spPr bwMode="auto">
          <a:xfrm>
            <a:off x="9038880" y="572895"/>
            <a:ext cx="6343383"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err="1" smtClean="0">
                <a:solidFill>
                  <a:schemeClr val="tx2"/>
                </a:solidFill>
                <a:latin typeface="微软雅黑"/>
                <a:ea typeface="微软雅黑"/>
                <a:cs typeface="微软雅黑"/>
                <a:sym typeface="Bebas Neue" charset="0"/>
              </a:rPr>
              <a:t>接口问题&amp;改造</a:t>
            </a:r>
            <a:endParaRPr lang="en-US" sz="7200" dirty="0">
              <a:solidFill>
                <a:schemeClr val="tx2"/>
              </a:solidFill>
              <a:latin typeface="微软雅黑"/>
              <a:ea typeface="微软雅黑"/>
              <a:cs typeface="微软雅黑"/>
              <a:sym typeface="Bebas Neue" charset="0"/>
            </a:endParaRPr>
          </a:p>
        </p:txBody>
      </p:sp>
      <p:sp>
        <p:nvSpPr>
          <p:cNvPr id="6" name="文本框 5"/>
          <p:cNvSpPr txBox="1"/>
          <p:nvPr/>
        </p:nvSpPr>
        <p:spPr>
          <a:xfrm>
            <a:off x="1241788" y="3048000"/>
            <a:ext cx="12333468" cy="4842351"/>
          </a:xfrm>
          <a:prstGeom prst="rect">
            <a:avLst/>
          </a:prstGeom>
          <a:noFill/>
        </p:spPr>
        <p:txBody>
          <a:bodyPr wrap="square" rtlCol="0">
            <a:spAutoFit/>
          </a:bodyPr>
          <a:lstStyle/>
          <a:p>
            <a:pPr marL="571500" indent="-571500">
              <a:lnSpc>
                <a:spcPct val="150000"/>
              </a:lnSpc>
              <a:buFont typeface="Arial"/>
              <a:buChar char="•"/>
            </a:pPr>
            <a:r>
              <a:rPr kumimoji="1" lang="zh-CN" altLang="en-US" sz="4800" dirty="0" smtClean="0"/>
              <a:t>问题</a:t>
            </a:r>
            <a:endParaRPr kumimoji="1" lang="en-US" altLang="zh-CN" sz="4000" dirty="0" smtClean="0"/>
          </a:p>
          <a:p>
            <a:pPr marL="1485717" lvl="1" indent="-571500">
              <a:lnSpc>
                <a:spcPct val="150000"/>
              </a:lnSpc>
              <a:buFont typeface="Arial"/>
              <a:buChar char="•"/>
            </a:pPr>
            <a:r>
              <a:rPr kumimoji="1" lang="zh-CN" altLang="en-US" sz="4000" dirty="0" smtClean="0"/>
              <a:t>接口包含交易业务类逻辑</a:t>
            </a:r>
            <a:endParaRPr kumimoji="1" lang="en-US" altLang="zh-CN" sz="4000" dirty="0" smtClean="0"/>
          </a:p>
          <a:p>
            <a:pPr marL="1485717" lvl="1" indent="-571500">
              <a:lnSpc>
                <a:spcPct val="150000"/>
              </a:lnSpc>
              <a:buFont typeface="Arial"/>
              <a:buChar char="•"/>
            </a:pPr>
            <a:r>
              <a:rPr kumimoji="1" lang="zh-CN" altLang="en-US" sz="4000" dirty="0" smtClean="0"/>
              <a:t>接口进程较多，消息队列配置较繁琐</a:t>
            </a:r>
            <a:endParaRPr kumimoji="1" lang="en-US" altLang="zh-CN" sz="4000" dirty="0" smtClean="0"/>
          </a:p>
          <a:p>
            <a:pPr marL="1485717" lvl="1" indent="-571500">
              <a:lnSpc>
                <a:spcPct val="150000"/>
              </a:lnSpc>
              <a:buFont typeface="Arial"/>
              <a:buChar char="•"/>
            </a:pPr>
            <a:r>
              <a:rPr kumimoji="1" lang="zh-CN" altLang="en-US" sz="4000" dirty="0" smtClean="0"/>
              <a:t>接口中有大量重名函数和重名头文件</a:t>
            </a:r>
            <a:endParaRPr kumimoji="1" lang="en-US" altLang="zh-CN" sz="4000" dirty="0" smtClean="0"/>
          </a:p>
          <a:p>
            <a:pPr marL="1485717" lvl="1" indent="-571500">
              <a:lnSpc>
                <a:spcPct val="150000"/>
              </a:lnSpc>
              <a:buFont typeface="Arial"/>
              <a:buChar char="•"/>
            </a:pPr>
            <a:r>
              <a:rPr kumimoji="1" lang="zh-CN" altLang="en-US" sz="4000" dirty="0" smtClean="0"/>
              <a:t>接口协议转换代码较复杂</a:t>
            </a:r>
            <a:endParaRPr kumimoji="1" lang="zh-CN" altLang="en-US" sz="4000" dirty="0"/>
          </a:p>
        </p:txBody>
      </p:sp>
      <p:pic>
        <p:nvPicPr>
          <p:cNvPr id="7" name="图片 6"/>
          <p:cNvPicPr>
            <a:picLocks noChangeAspect="1"/>
          </p:cNvPicPr>
          <p:nvPr/>
        </p:nvPicPr>
        <p:blipFill>
          <a:blip r:embed="rId2"/>
          <a:stretch>
            <a:fillRect/>
          </a:stretch>
        </p:blipFill>
        <p:spPr>
          <a:xfrm>
            <a:off x="2372113" y="8319910"/>
            <a:ext cx="7929298" cy="4917425"/>
          </a:xfrm>
          <a:prstGeom prst="rect">
            <a:avLst/>
          </a:prstGeom>
        </p:spPr>
      </p:pic>
      <p:sp>
        <p:nvSpPr>
          <p:cNvPr id="8" name="内容占位符 2"/>
          <p:cNvSpPr>
            <a:spLocks noGrp="1"/>
          </p:cNvSpPr>
          <p:nvPr>
            <p:ph idx="1"/>
          </p:nvPr>
        </p:nvSpPr>
        <p:spPr>
          <a:xfrm>
            <a:off x="11962963" y="3172126"/>
            <a:ext cx="12414687" cy="6395209"/>
          </a:xfrm>
        </p:spPr>
        <p:txBody>
          <a:bodyPr>
            <a:normAutofit/>
          </a:bodyPr>
          <a:lstStyle/>
          <a:p>
            <a:r>
              <a:rPr kumimoji="1" lang="zh-CN" altLang="en-US" dirty="0" smtClean="0"/>
              <a:t>改造</a:t>
            </a:r>
            <a:endParaRPr kumimoji="1" lang="en-US" altLang="zh-CN" sz="4000" dirty="0" smtClean="0"/>
          </a:p>
          <a:p>
            <a:pPr lvl="1">
              <a:lnSpc>
                <a:spcPct val="150000"/>
              </a:lnSpc>
            </a:pPr>
            <a:r>
              <a:rPr kumimoji="1" lang="zh-CN" altLang="en-US" sz="3600" dirty="0" smtClean="0"/>
              <a:t>实现本币领域模型与系统间交互数据模型之间的映射</a:t>
            </a:r>
            <a:endParaRPr kumimoji="1" lang="en-US" altLang="zh-CN" sz="3600" dirty="0" smtClean="0"/>
          </a:p>
          <a:p>
            <a:pPr lvl="1">
              <a:lnSpc>
                <a:spcPct val="150000"/>
              </a:lnSpc>
            </a:pPr>
            <a:r>
              <a:rPr kumimoji="1" lang="zh-CN" altLang="en-US" sz="3600" dirty="0" smtClean="0"/>
              <a:t>实现可配置的模型转化</a:t>
            </a:r>
            <a:endParaRPr kumimoji="1" lang="en-US" altLang="zh-CN" sz="3600" dirty="0" smtClean="0"/>
          </a:p>
          <a:p>
            <a:pPr lvl="1">
              <a:lnSpc>
                <a:spcPct val="150000"/>
              </a:lnSpc>
            </a:pPr>
            <a:r>
              <a:rPr kumimoji="1" lang="zh-CN" altLang="en-US" sz="3600" dirty="0" smtClean="0"/>
              <a:t>统一通道收发消息</a:t>
            </a:r>
            <a:endParaRPr kumimoji="1" lang="en-US" altLang="zh-CN" sz="3600" dirty="0" smtClean="0"/>
          </a:p>
          <a:p>
            <a:pPr lvl="1">
              <a:lnSpc>
                <a:spcPct val="150000"/>
              </a:lnSpc>
            </a:pPr>
            <a:r>
              <a:rPr kumimoji="1" lang="zh-CN" altLang="en-US" sz="3600" dirty="0" smtClean="0"/>
              <a:t>合并不必要的进程</a:t>
            </a:r>
            <a:endParaRPr kumimoji="1" lang="en-US" altLang="zh-CN" sz="3600" dirty="0" smtClean="0"/>
          </a:p>
          <a:p>
            <a:pPr lvl="1">
              <a:lnSpc>
                <a:spcPct val="150000"/>
              </a:lnSpc>
            </a:pPr>
            <a:r>
              <a:rPr kumimoji="1" lang="zh-CN" altLang="en-US" sz="3600" dirty="0" smtClean="0"/>
              <a:t>剥离交易业务类逻辑</a:t>
            </a:r>
            <a:endParaRPr kumimoji="1" lang="en-US" altLang="zh-CN" sz="3600" dirty="0" smtClean="0"/>
          </a:p>
          <a:p>
            <a:pPr lvl="1">
              <a:lnSpc>
                <a:spcPct val="150000"/>
              </a:lnSpc>
            </a:pPr>
            <a:endParaRPr kumimoji="1" lang="zh-CN" altLang="en-US" sz="3600" dirty="0"/>
          </a:p>
        </p:txBody>
      </p:sp>
    </p:spTree>
    <p:extLst>
      <p:ext uri="{BB962C8B-B14F-4D97-AF65-F5344CB8AC3E}">
        <p14:creationId xmlns:p14="http://schemas.microsoft.com/office/powerpoint/2010/main" val="113642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354F877C-703A-0942-93AB-FD590D935A8A}" type="slidenum">
              <a:rPr kumimoji="1" lang="zh-CN" altLang="en-US" smtClean="0"/>
              <a:t>18</a:t>
            </a:fld>
            <a:endParaRPr kumimoji="1" lang="zh-CN" altLang="en-US"/>
          </a:p>
        </p:txBody>
      </p:sp>
      <p:sp>
        <p:nvSpPr>
          <p:cNvPr id="5" name="Rectangle 1"/>
          <p:cNvSpPr>
            <a:spLocks/>
          </p:cNvSpPr>
          <p:nvPr/>
        </p:nvSpPr>
        <p:spPr bwMode="auto">
          <a:xfrm>
            <a:off x="9902247" y="572895"/>
            <a:ext cx="461664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smtClean="0">
                <a:solidFill>
                  <a:schemeClr val="tx2"/>
                </a:solidFill>
                <a:latin typeface="微软雅黑"/>
                <a:ea typeface="微软雅黑"/>
                <a:cs typeface="微软雅黑"/>
                <a:sym typeface="Bebas Neue" charset="0"/>
              </a:rPr>
              <a:t>批处理改造</a:t>
            </a:r>
            <a:endParaRPr lang="en-US" sz="7200" dirty="0">
              <a:solidFill>
                <a:schemeClr val="tx2"/>
              </a:solidFill>
              <a:latin typeface="微软雅黑"/>
              <a:ea typeface="微软雅黑"/>
              <a:cs typeface="微软雅黑"/>
              <a:sym typeface="Bebas Neue" charset="0"/>
            </a:endParaRPr>
          </a:p>
        </p:txBody>
      </p:sp>
      <p:sp>
        <p:nvSpPr>
          <p:cNvPr id="7" name="内容占位符 2"/>
          <p:cNvSpPr>
            <a:spLocks noGrp="1"/>
          </p:cNvSpPr>
          <p:nvPr>
            <p:ph idx="1"/>
          </p:nvPr>
        </p:nvSpPr>
        <p:spPr>
          <a:xfrm>
            <a:off x="10312400" y="3651250"/>
            <a:ext cx="12389287" cy="8702676"/>
          </a:xfrm>
        </p:spPr>
        <p:txBody>
          <a:bodyPr/>
          <a:lstStyle/>
          <a:p>
            <a:r>
              <a:rPr kumimoji="1" lang="zh-CN" altLang="en-US" dirty="0" smtClean="0"/>
              <a:t>原子化批处理任务，减少任务间耦合</a:t>
            </a:r>
            <a:endParaRPr kumimoji="1" lang="en-US" altLang="zh-CN" dirty="0" smtClean="0"/>
          </a:p>
          <a:p>
            <a:r>
              <a:rPr kumimoji="1" lang="zh-CN" altLang="en-US" dirty="0" smtClean="0"/>
              <a:t>支持不同任务实现机制，提高开发效率</a:t>
            </a:r>
            <a:endParaRPr kumimoji="1" lang="en-US" altLang="zh-CN" dirty="0" smtClean="0"/>
          </a:p>
          <a:p>
            <a:r>
              <a:rPr kumimoji="1" lang="zh-CN" altLang="en-US" dirty="0" smtClean="0"/>
              <a:t>支持灵活的批处理调度配置</a:t>
            </a:r>
            <a:endParaRPr kumimoji="1" lang="en-US" altLang="zh-CN" dirty="0" smtClean="0"/>
          </a:p>
          <a:p>
            <a:r>
              <a:rPr kumimoji="1" lang="zh-CN" altLang="en-US" dirty="0" smtClean="0"/>
              <a:t>支持高度并发的批处理任务调度</a:t>
            </a:r>
            <a:endParaRPr kumimoji="1" lang="en-US" altLang="zh-CN" dirty="0" smtClean="0"/>
          </a:p>
          <a:p>
            <a:r>
              <a:rPr kumimoji="1" lang="zh-CN" altLang="en-US" dirty="0" smtClean="0"/>
              <a:t>支持批处理重复执行</a:t>
            </a:r>
            <a:endParaRPr kumimoji="1" lang="zh-CN" altLang="en-US" dirty="0"/>
          </a:p>
        </p:txBody>
      </p:sp>
      <p:sp>
        <p:nvSpPr>
          <p:cNvPr id="8" name="幻灯片编号占位符 3"/>
          <p:cNvSpPr txBox="1">
            <a:spLocks/>
          </p:cNvSpPr>
          <p:nvPr/>
        </p:nvSpPr>
        <p:spPr>
          <a:xfrm>
            <a:off x="17216715" y="12712701"/>
            <a:ext cx="5484971" cy="730250"/>
          </a:xfrm>
          <a:prstGeom prst="rect">
            <a:avLst/>
          </a:prstGeom>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fld id="{354F877C-703A-0942-93AB-FD590D935A8A}" type="slidenum">
              <a:rPr kumimoji="1" lang="zh-CN" altLang="en-US" smtClean="0"/>
              <a:pPr/>
              <a:t>18</a:t>
            </a:fld>
            <a:endParaRPr kumimoji="1" lang="zh-CN" altLang="en-US"/>
          </a:p>
        </p:txBody>
      </p:sp>
      <p:sp>
        <p:nvSpPr>
          <p:cNvPr id="9" name="矩形 8"/>
          <p:cNvSpPr/>
          <p:nvPr/>
        </p:nvSpPr>
        <p:spPr>
          <a:xfrm>
            <a:off x="2071087" y="6591300"/>
            <a:ext cx="6731436"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批处理调度框架</a:t>
            </a:r>
            <a:endParaRPr kumimoji="1" lang="zh-CN" altLang="en-US" dirty="0"/>
          </a:p>
        </p:txBody>
      </p:sp>
      <p:sp>
        <p:nvSpPr>
          <p:cNvPr id="10" name="矩形 9"/>
          <p:cNvSpPr/>
          <p:nvPr/>
        </p:nvSpPr>
        <p:spPr>
          <a:xfrm>
            <a:off x="2071087" y="3544892"/>
            <a:ext cx="1930836"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Sql</a:t>
            </a:r>
            <a:r>
              <a:rPr kumimoji="1" lang="zh-CN" altLang="en-US" dirty="0" smtClean="0"/>
              <a:t>任务</a:t>
            </a:r>
            <a:endParaRPr kumimoji="1" lang="zh-CN" altLang="en-US" dirty="0"/>
          </a:p>
        </p:txBody>
      </p:sp>
      <p:sp>
        <p:nvSpPr>
          <p:cNvPr id="11" name="矩形 10"/>
          <p:cNvSpPr/>
          <p:nvPr/>
        </p:nvSpPr>
        <p:spPr>
          <a:xfrm>
            <a:off x="4433069" y="3544892"/>
            <a:ext cx="1930836"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SP</a:t>
            </a:r>
            <a:r>
              <a:rPr kumimoji="1" lang="zh-CN" altLang="en-US" dirty="0" smtClean="0"/>
              <a:t>任务</a:t>
            </a:r>
            <a:endParaRPr kumimoji="1" lang="zh-CN" altLang="en-US" dirty="0"/>
          </a:p>
        </p:txBody>
      </p:sp>
      <p:sp>
        <p:nvSpPr>
          <p:cNvPr id="12" name="矩形 11"/>
          <p:cNvSpPr/>
          <p:nvPr/>
        </p:nvSpPr>
        <p:spPr>
          <a:xfrm>
            <a:off x="6744687" y="3521084"/>
            <a:ext cx="1930836"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插件任务</a:t>
            </a:r>
            <a:endParaRPr kumimoji="1" lang="zh-CN" altLang="en-US" dirty="0"/>
          </a:p>
        </p:txBody>
      </p:sp>
    </p:spTree>
    <p:extLst>
      <p:ext uri="{BB962C8B-B14F-4D97-AF65-F5344CB8AC3E}">
        <p14:creationId xmlns:p14="http://schemas.microsoft.com/office/powerpoint/2010/main" val="306501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669573" y="738412"/>
            <a:ext cx="11134786" cy="1200329"/>
          </a:xfrm>
          <a:prstGeom prst="rect">
            <a:avLst/>
          </a:prstGeom>
          <a:noFill/>
        </p:spPr>
        <p:txBody>
          <a:bodyPr wrap="square" rtlCol="0">
            <a:spAutoFit/>
          </a:bodyPr>
          <a:lstStyle/>
          <a:p>
            <a:pPr algn="ctr"/>
            <a:r>
              <a:rPr kumimoji="1" lang="zh-CN" altLang="en-US" sz="7200" dirty="0" smtClean="0">
                <a:latin typeface="微软雅黑"/>
                <a:ea typeface="微软雅黑"/>
                <a:cs typeface="微软雅黑"/>
              </a:rPr>
              <a:t>辅助交易现状</a:t>
            </a:r>
            <a:endParaRPr kumimoji="1" lang="zh-CN" altLang="en-US" sz="7200" dirty="0">
              <a:latin typeface="微软雅黑"/>
              <a:ea typeface="微软雅黑"/>
              <a:cs typeface="微软雅黑"/>
            </a:endParaRPr>
          </a:p>
        </p:txBody>
      </p:sp>
      <p:sp>
        <p:nvSpPr>
          <p:cNvPr id="4" name="Oval 20"/>
          <p:cNvSpPr/>
          <p:nvPr/>
        </p:nvSpPr>
        <p:spPr>
          <a:xfrm>
            <a:off x="3597860" y="3139006"/>
            <a:ext cx="4319355" cy="43204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a:latin typeface="微软雅黑"/>
              <a:ea typeface="微软雅黑"/>
              <a:cs typeface="微软雅黑"/>
            </a:endParaRPr>
          </a:p>
        </p:txBody>
      </p:sp>
      <p:sp>
        <p:nvSpPr>
          <p:cNvPr id="5" name="Arc 21"/>
          <p:cNvSpPr/>
          <p:nvPr/>
        </p:nvSpPr>
        <p:spPr>
          <a:xfrm>
            <a:off x="3600116" y="3141262"/>
            <a:ext cx="4314844" cy="4315968"/>
          </a:xfrm>
          <a:prstGeom prst="arc">
            <a:avLst>
              <a:gd name="adj1" fmla="val 10766207"/>
              <a:gd name="adj2" fmla="val 0"/>
            </a:avLst>
          </a:prstGeom>
          <a:ln w="69850" cap="rnd">
            <a:solidFill>
              <a:schemeClr val="accent1"/>
            </a:solidFill>
          </a:ln>
        </p:spPr>
        <p:style>
          <a:lnRef idx="1">
            <a:schemeClr val="accent1"/>
          </a:lnRef>
          <a:fillRef idx="0">
            <a:schemeClr val="accent1"/>
          </a:fillRef>
          <a:effectRef idx="0">
            <a:schemeClr val="accent1"/>
          </a:effectRef>
          <a:fontRef idx="minor">
            <a:schemeClr val="tx1"/>
          </a:fontRef>
        </p:style>
        <p:txBody>
          <a:bodyPr lIns="182843" tIns="91422" rIns="182843" bIns="91422" rtlCol="0" anchor="ctr"/>
          <a:lstStyle/>
          <a:p>
            <a:pPr algn="ctr"/>
            <a:endParaRPr lang="en-US">
              <a:latin typeface="微软雅黑"/>
              <a:ea typeface="微软雅黑"/>
              <a:cs typeface="微软雅黑"/>
            </a:endParaRPr>
          </a:p>
        </p:txBody>
      </p:sp>
      <p:sp>
        <p:nvSpPr>
          <p:cNvPr id="6" name="Oval 22"/>
          <p:cNvSpPr/>
          <p:nvPr/>
        </p:nvSpPr>
        <p:spPr>
          <a:xfrm>
            <a:off x="7917215" y="3139006"/>
            <a:ext cx="4319355" cy="43204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a:latin typeface="微软雅黑"/>
              <a:ea typeface="微软雅黑"/>
              <a:cs typeface="微软雅黑"/>
            </a:endParaRPr>
          </a:p>
        </p:txBody>
      </p:sp>
      <p:sp>
        <p:nvSpPr>
          <p:cNvPr id="7" name="Arc 23"/>
          <p:cNvSpPr/>
          <p:nvPr/>
        </p:nvSpPr>
        <p:spPr>
          <a:xfrm rot="10800000">
            <a:off x="7919471" y="3141262"/>
            <a:ext cx="4314844" cy="4315968"/>
          </a:xfrm>
          <a:prstGeom prst="arc">
            <a:avLst>
              <a:gd name="adj1" fmla="val 10766207"/>
              <a:gd name="adj2" fmla="val 0"/>
            </a:avLst>
          </a:prstGeom>
          <a:ln w="69850" cap="rnd">
            <a:solidFill>
              <a:schemeClr val="accent2"/>
            </a:solidFill>
          </a:ln>
        </p:spPr>
        <p:style>
          <a:lnRef idx="1">
            <a:schemeClr val="accent1"/>
          </a:lnRef>
          <a:fillRef idx="0">
            <a:schemeClr val="accent1"/>
          </a:fillRef>
          <a:effectRef idx="0">
            <a:schemeClr val="accent1"/>
          </a:effectRef>
          <a:fontRef idx="minor">
            <a:schemeClr val="tx1"/>
          </a:fontRef>
        </p:style>
        <p:txBody>
          <a:bodyPr lIns="182843" tIns="91422" rIns="182843" bIns="91422" rtlCol="0" anchor="ctr"/>
          <a:lstStyle/>
          <a:p>
            <a:pPr algn="ctr"/>
            <a:endParaRPr lang="en-US">
              <a:latin typeface="微软雅黑"/>
              <a:ea typeface="微软雅黑"/>
              <a:cs typeface="微软雅黑"/>
            </a:endParaRPr>
          </a:p>
        </p:txBody>
      </p:sp>
      <p:sp>
        <p:nvSpPr>
          <p:cNvPr id="8" name="Oval 24"/>
          <p:cNvSpPr/>
          <p:nvPr/>
        </p:nvSpPr>
        <p:spPr>
          <a:xfrm>
            <a:off x="12234711" y="3139006"/>
            <a:ext cx="4319355" cy="43204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a:latin typeface="微软雅黑"/>
              <a:ea typeface="微软雅黑"/>
              <a:cs typeface="微软雅黑"/>
            </a:endParaRPr>
          </a:p>
        </p:txBody>
      </p:sp>
      <p:sp>
        <p:nvSpPr>
          <p:cNvPr id="9" name="Arc 25"/>
          <p:cNvSpPr/>
          <p:nvPr/>
        </p:nvSpPr>
        <p:spPr>
          <a:xfrm>
            <a:off x="12236966" y="3141262"/>
            <a:ext cx="4314844" cy="4315968"/>
          </a:xfrm>
          <a:prstGeom prst="arc">
            <a:avLst>
              <a:gd name="adj1" fmla="val 10766207"/>
              <a:gd name="adj2" fmla="val 0"/>
            </a:avLst>
          </a:prstGeom>
          <a:ln w="69850" cap="rnd">
            <a:solidFill>
              <a:schemeClr val="accent3"/>
            </a:solidFill>
          </a:ln>
        </p:spPr>
        <p:style>
          <a:lnRef idx="1">
            <a:schemeClr val="accent1"/>
          </a:lnRef>
          <a:fillRef idx="0">
            <a:schemeClr val="accent1"/>
          </a:fillRef>
          <a:effectRef idx="0">
            <a:schemeClr val="accent1"/>
          </a:effectRef>
          <a:fontRef idx="minor">
            <a:schemeClr val="tx1"/>
          </a:fontRef>
        </p:style>
        <p:txBody>
          <a:bodyPr lIns="182843" tIns="91422" rIns="182843" bIns="91422" rtlCol="0" anchor="ctr"/>
          <a:lstStyle/>
          <a:p>
            <a:pPr algn="ctr"/>
            <a:endParaRPr lang="en-US">
              <a:latin typeface="微软雅黑"/>
              <a:ea typeface="微软雅黑"/>
              <a:cs typeface="微软雅黑"/>
            </a:endParaRPr>
          </a:p>
        </p:txBody>
      </p:sp>
      <p:sp>
        <p:nvSpPr>
          <p:cNvPr id="10" name="Oval 27"/>
          <p:cNvSpPr/>
          <p:nvPr/>
        </p:nvSpPr>
        <p:spPr>
          <a:xfrm>
            <a:off x="16554065" y="3139006"/>
            <a:ext cx="4319355" cy="43204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a:latin typeface="微软雅黑"/>
              <a:ea typeface="微软雅黑"/>
              <a:cs typeface="微软雅黑"/>
            </a:endParaRPr>
          </a:p>
        </p:txBody>
      </p:sp>
      <p:sp>
        <p:nvSpPr>
          <p:cNvPr id="11" name="Arc 46"/>
          <p:cNvSpPr/>
          <p:nvPr/>
        </p:nvSpPr>
        <p:spPr>
          <a:xfrm rot="10800000">
            <a:off x="16556321" y="3141262"/>
            <a:ext cx="4314844" cy="4315968"/>
          </a:xfrm>
          <a:prstGeom prst="arc">
            <a:avLst>
              <a:gd name="adj1" fmla="val 10766207"/>
              <a:gd name="adj2" fmla="val 0"/>
            </a:avLst>
          </a:prstGeom>
          <a:ln w="69850" cap="rnd">
            <a:solidFill>
              <a:schemeClr val="accent4"/>
            </a:solidFill>
          </a:ln>
        </p:spPr>
        <p:style>
          <a:lnRef idx="1">
            <a:schemeClr val="accent1"/>
          </a:lnRef>
          <a:fillRef idx="0">
            <a:schemeClr val="accent1"/>
          </a:fillRef>
          <a:effectRef idx="0">
            <a:schemeClr val="accent1"/>
          </a:effectRef>
          <a:fontRef idx="minor">
            <a:schemeClr val="tx1"/>
          </a:fontRef>
        </p:style>
        <p:txBody>
          <a:bodyPr lIns="182843" tIns="91422" rIns="182843" bIns="91422" rtlCol="0" anchor="ctr"/>
          <a:lstStyle/>
          <a:p>
            <a:pPr algn="ctr"/>
            <a:endParaRPr lang="en-US">
              <a:latin typeface="微软雅黑"/>
              <a:ea typeface="微软雅黑"/>
              <a:cs typeface="微软雅黑"/>
            </a:endParaRPr>
          </a:p>
        </p:txBody>
      </p:sp>
      <p:sp>
        <p:nvSpPr>
          <p:cNvPr id="12" name="Oval 19"/>
          <p:cNvSpPr>
            <a:spLocks noChangeArrowheads="1"/>
          </p:cNvSpPr>
          <p:nvPr/>
        </p:nvSpPr>
        <p:spPr bwMode="auto">
          <a:xfrm>
            <a:off x="9328560" y="3643064"/>
            <a:ext cx="1495418" cy="149580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3" name="Oval 20"/>
          <p:cNvSpPr>
            <a:spLocks noChangeArrowheads="1"/>
          </p:cNvSpPr>
          <p:nvPr/>
        </p:nvSpPr>
        <p:spPr bwMode="auto">
          <a:xfrm>
            <a:off x="13647299" y="3643056"/>
            <a:ext cx="1495418" cy="149580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4" name="Oval 18"/>
          <p:cNvSpPr>
            <a:spLocks noChangeArrowheads="1"/>
          </p:cNvSpPr>
          <p:nvPr/>
        </p:nvSpPr>
        <p:spPr bwMode="auto">
          <a:xfrm>
            <a:off x="17966030" y="3643056"/>
            <a:ext cx="1495418" cy="149580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5" name="Oval 15"/>
          <p:cNvSpPr>
            <a:spLocks noChangeArrowheads="1"/>
          </p:cNvSpPr>
          <p:nvPr/>
        </p:nvSpPr>
        <p:spPr bwMode="auto">
          <a:xfrm>
            <a:off x="5009833" y="3643062"/>
            <a:ext cx="1495418" cy="149580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微软雅黑"/>
              <a:ea typeface="微软雅黑"/>
              <a:cs typeface="微软雅黑"/>
            </a:endParaRPr>
          </a:p>
        </p:txBody>
      </p:sp>
      <p:sp>
        <p:nvSpPr>
          <p:cNvPr id="16" name="TextBox 72"/>
          <p:cNvSpPr txBox="1"/>
          <p:nvPr/>
        </p:nvSpPr>
        <p:spPr>
          <a:xfrm>
            <a:off x="8325053" y="5364708"/>
            <a:ext cx="3459339" cy="1396964"/>
          </a:xfrm>
          <a:prstGeom prst="rect">
            <a:avLst/>
          </a:prstGeom>
          <a:noFill/>
        </p:spPr>
        <p:txBody>
          <a:bodyPr wrap="square" lIns="0" tIns="0" rIns="0" bIns="0" rtlCol="1">
            <a:spAutoFit/>
          </a:bodyPr>
          <a:lstStyle/>
          <a:p>
            <a:pPr algn="ctr">
              <a:lnSpc>
                <a:spcPts val="3466"/>
              </a:lnSpc>
              <a:spcAft>
                <a:spcPts val="533"/>
              </a:spcAft>
            </a:pPr>
            <a:r>
              <a:rPr lang="zh-CN" altLang="en-US" sz="2700" b="1" dirty="0" smtClean="0">
                <a:solidFill>
                  <a:schemeClr val="tx2"/>
                </a:solidFill>
                <a:latin typeface="微软雅黑"/>
                <a:ea typeface="微软雅黑"/>
                <a:cs typeface="微软雅黑"/>
              </a:rPr>
              <a:t>用户维护</a:t>
            </a:r>
          </a:p>
          <a:p>
            <a:pPr algn="ctr">
              <a:lnSpc>
                <a:spcPts val="3466"/>
              </a:lnSpc>
              <a:spcAft>
                <a:spcPts val="533"/>
              </a:spcAft>
            </a:pPr>
            <a:r>
              <a:rPr lang="en-US" sz="2300" b="1" dirty="0" smtClean="0">
                <a:solidFill>
                  <a:schemeClr val="tx2"/>
                </a:solidFill>
                <a:latin typeface="微软雅黑"/>
                <a:ea typeface="微软雅黑"/>
                <a:cs typeface="微软雅黑"/>
              </a:rPr>
              <a:t>用户新增</a:t>
            </a:r>
            <a:r>
              <a:rPr lang="en-US" sz="2300" dirty="0" smtClean="0">
                <a:solidFill>
                  <a:schemeClr val="tx2"/>
                </a:solidFill>
                <a:latin typeface="微软雅黑"/>
                <a:ea typeface="微软雅黑"/>
                <a:cs typeface="微软雅黑"/>
              </a:rPr>
              <a:t>修改</a:t>
            </a:r>
            <a:r>
              <a:rPr lang="en-US" sz="2300" b="1" dirty="0" smtClean="0">
                <a:solidFill>
                  <a:schemeClr val="tx2"/>
                </a:solidFill>
                <a:latin typeface="微软雅黑"/>
                <a:ea typeface="微软雅黑"/>
                <a:cs typeface="微软雅黑"/>
              </a:rPr>
              <a:t>和权限等维护功能</a:t>
            </a:r>
            <a:endParaRPr lang="en-US" sz="2300" b="1" dirty="0">
              <a:solidFill>
                <a:schemeClr val="tx2"/>
              </a:solidFill>
              <a:latin typeface="微软雅黑"/>
              <a:ea typeface="微软雅黑"/>
              <a:cs typeface="微软雅黑"/>
            </a:endParaRPr>
          </a:p>
        </p:txBody>
      </p:sp>
      <p:sp>
        <p:nvSpPr>
          <p:cNvPr id="17" name="TextBox 74"/>
          <p:cNvSpPr txBox="1"/>
          <p:nvPr/>
        </p:nvSpPr>
        <p:spPr>
          <a:xfrm>
            <a:off x="12701493" y="5364708"/>
            <a:ext cx="3459339" cy="1396964"/>
          </a:xfrm>
          <a:prstGeom prst="rect">
            <a:avLst/>
          </a:prstGeom>
          <a:noFill/>
        </p:spPr>
        <p:txBody>
          <a:bodyPr wrap="square" lIns="0" tIns="0" rIns="0" bIns="0" rtlCol="1">
            <a:spAutoFit/>
          </a:bodyPr>
          <a:lstStyle/>
          <a:p>
            <a:pPr algn="ctr">
              <a:lnSpc>
                <a:spcPts val="3466"/>
              </a:lnSpc>
              <a:spcAft>
                <a:spcPts val="533"/>
              </a:spcAft>
            </a:pPr>
            <a:r>
              <a:rPr lang="zh-CN" altLang="en-US" sz="2700" b="1" dirty="0" smtClean="0">
                <a:solidFill>
                  <a:schemeClr val="tx2"/>
                </a:solidFill>
                <a:latin typeface="微软雅黑"/>
                <a:ea typeface="微软雅黑"/>
                <a:cs typeface="微软雅黑"/>
              </a:rPr>
              <a:t>债券产品维护</a:t>
            </a:r>
          </a:p>
          <a:p>
            <a:pPr algn="ctr">
              <a:lnSpc>
                <a:spcPts val="3466"/>
              </a:lnSpc>
              <a:spcAft>
                <a:spcPts val="533"/>
              </a:spcAft>
            </a:pPr>
            <a:r>
              <a:rPr lang="en-US" sz="2300" dirty="0" smtClean="0">
                <a:solidFill>
                  <a:schemeClr val="tx2"/>
                </a:solidFill>
                <a:latin typeface="微软雅黑"/>
                <a:ea typeface="微软雅黑"/>
                <a:cs typeface="微软雅黑"/>
              </a:rPr>
              <a:t>债券产品发行修改禁用适用市场等维护</a:t>
            </a:r>
            <a:endParaRPr lang="en-US" sz="2300" dirty="0">
              <a:solidFill>
                <a:schemeClr val="tx2"/>
              </a:solidFill>
              <a:latin typeface="微软雅黑"/>
              <a:ea typeface="微软雅黑"/>
              <a:cs typeface="微软雅黑"/>
            </a:endParaRPr>
          </a:p>
        </p:txBody>
      </p:sp>
      <p:sp>
        <p:nvSpPr>
          <p:cNvPr id="18" name="TextBox 75"/>
          <p:cNvSpPr txBox="1"/>
          <p:nvPr/>
        </p:nvSpPr>
        <p:spPr>
          <a:xfrm>
            <a:off x="16975836" y="5364708"/>
            <a:ext cx="3459339" cy="1396964"/>
          </a:xfrm>
          <a:prstGeom prst="rect">
            <a:avLst/>
          </a:prstGeom>
          <a:noFill/>
        </p:spPr>
        <p:txBody>
          <a:bodyPr wrap="square" lIns="0" tIns="0" rIns="0" bIns="0" rtlCol="1">
            <a:spAutoFit/>
          </a:bodyPr>
          <a:lstStyle/>
          <a:p>
            <a:pPr algn="ctr">
              <a:lnSpc>
                <a:spcPts val="3466"/>
              </a:lnSpc>
              <a:spcAft>
                <a:spcPts val="533"/>
              </a:spcAft>
            </a:pPr>
            <a:r>
              <a:rPr lang="zh-CN" altLang="en-US" sz="2700" b="1" dirty="0" smtClean="0">
                <a:solidFill>
                  <a:schemeClr val="tx2"/>
                </a:solidFill>
                <a:latin typeface="微软雅黑"/>
                <a:ea typeface="微软雅黑"/>
                <a:cs typeface="微软雅黑"/>
              </a:rPr>
              <a:t>群组和其他维护</a:t>
            </a:r>
          </a:p>
          <a:p>
            <a:pPr algn="ctr">
              <a:lnSpc>
                <a:spcPts val="3466"/>
              </a:lnSpc>
              <a:spcAft>
                <a:spcPts val="533"/>
              </a:spcAft>
            </a:pPr>
            <a:r>
              <a:rPr lang="en-US" sz="2300" dirty="0" smtClean="0">
                <a:solidFill>
                  <a:schemeClr val="tx2"/>
                </a:solidFill>
                <a:latin typeface="微软雅黑"/>
                <a:ea typeface="微软雅黑"/>
                <a:cs typeface="微软雅黑"/>
              </a:rPr>
              <a:t>群组维护和其他市场参数维护</a:t>
            </a:r>
            <a:endParaRPr lang="en-US" sz="2300" dirty="0">
              <a:solidFill>
                <a:schemeClr val="tx2"/>
              </a:solidFill>
              <a:latin typeface="微软雅黑"/>
              <a:ea typeface="微软雅黑"/>
              <a:cs typeface="微软雅黑"/>
            </a:endParaRPr>
          </a:p>
        </p:txBody>
      </p:sp>
      <p:sp>
        <p:nvSpPr>
          <p:cNvPr id="19" name="TextBox 76"/>
          <p:cNvSpPr txBox="1"/>
          <p:nvPr/>
        </p:nvSpPr>
        <p:spPr>
          <a:xfrm>
            <a:off x="3986306" y="5364708"/>
            <a:ext cx="3459339" cy="1386704"/>
          </a:xfrm>
          <a:prstGeom prst="rect">
            <a:avLst/>
          </a:prstGeom>
          <a:noFill/>
        </p:spPr>
        <p:txBody>
          <a:bodyPr wrap="square" lIns="0" tIns="0" rIns="0" bIns="0" rtlCol="1">
            <a:spAutoFit/>
          </a:bodyPr>
          <a:lstStyle/>
          <a:p>
            <a:pPr algn="ctr">
              <a:lnSpc>
                <a:spcPts val="3466"/>
              </a:lnSpc>
              <a:spcAft>
                <a:spcPts val="533"/>
              </a:spcAft>
            </a:pPr>
            <a:r>
              <a:rPr lang="zh-CN" altLang="en-US" sz="2700" b="1" dirty="0" smtClean="0">
                <a:solidFill>
                  <a:schemeClr val="tx2"/>
                </a:solidFill>
                <a:latin typeface="微软雅黑"/>
                <a:ea typeface="微软雅黑"/>
                <a:cs typeface="微软雅黑"/>
              </a:rPr>
              <a:t>机构维护</a:t>
            </a:r>
          </a:p>
          <a:p>
            <a:pPr algn="ctr">
              <a:lnSpc>
                <a:spcPts val="3466"/>
              </a:lnSpc>
            </a:pPr>
            <a:r>
              <a:rPr lang="en-US" sz="2300" dirty="0" smtClean="0">
                <a:latin typeface="微软雅黑"/>
                <a:ea typeface="微软雅黑"/>
                <a:cs typeface="微软雅黑"/>
              </a:rPr>
              <a:t>机构修改和权限设置等维护功能</a:t>
            </a:r>
            <a:endParaRPr lang="en-US" sz="2300" dirty="0">
              <a:latin typeface="微软雅黑"/>
              <a:ea typeface="微软雅黑"/>
              <a:cs typeface="微软雅黑"/>
            </a:endParaRPr>
          </a:p>
        </p:txBody>
      </p:sp>
      <p:sp>
        <p:nvSpPr>
          <p:cNvPr id="20" name="TextBox 77"/>
          <p:cNvSpPr txBox="1"/>
          <p:nvPr/>
        </p:nvSpPr>
        <p:spPr>
          <a:xfrm>
            <a:off x="1872499" y="9079723"/>
            <a:ext cx="20778006" cy="1341436"/>
          </a:xfrm>
          <a:prstGeom prst="rect">
            <a:avLst/>
          </a:prstGeom>
          <a:noFill/>
        </p:spPr>
        <p:txBody>
          <a:bodyPr wrap="square" lIns="0" tIns="0" rIns="0" bIns="0" rtlCol="0">
            <a:spAutoFit/>
          </a:bodyPr>
          <a:lstStyle/>
          <a:p>
            <a:pPr algn="just">
              <a:lnSpc>
                <a:spcPts val="3466"/>
              </a:lnSpc>
            </a:pPr>
            <a:r>
              <a:rPr lang="en-US" sz="2800" dirty="0" smtClean="0">
                <a:latin typeface="微软雅黑"/>
                <a:ea typeface="微软雅黑"/>
                <a:cs typeface="微软雅黑"/>
              </a:rPr>
              <a:t>目前交易辅助的相关进程运行在核心交易服务器MTS上，和核心交易服务器共用共享内存，主要存在机构维护，用户维护，群组维护，产品维护，其他市场参数维护这几个进程，消息接收通过COMS传递，进行维护后通过特定的response进程回复到前端，对于共享内存的更新通过发送消息到systemShm进程进行更新</a:t>
            </a:r>
            <a:endParaRPr lang="en-US" sz="2800" dirty="0">
              <a:latin typeface="微软雅黑"/>
              <a:ea typeface="微软雅黑"/>
              <a:cs typeface="微软雅黑"/>
            </a:endParaRPr>
          </a:p>
        </p:txBody>
      </p:sp>
      <p:sp>
        <p:nvSpPr>
          <p:cNvPr id="21" name="TextBox 78"/>
          <p:cNvSpPr txBox="1"/>
          <p:nvPr/>
        </p:nvSpPr>
        <p:spPr>
          <a:xfrm>
            <a:off x="10688247" y="8360940"/>
            <a:ext cx="3111749" cy="587020"/>
          </a:xfrm>
          <a:prstGeom prst="rect">
            <a:avLst/>
          </a:prstGeom>
          <a:noFill/>
        </p:spPr>
        <p:txBody>
          <a:bodyPr wrap="none" lIns="0" tIns="0" rIns="0" bIns="0" rtlCol="0">
            <a:spAutoFit/>
          </a:bodyPr>
          <a:lstStyle/>
          <a:p>
            <a:pPr algn="ctr">
              <a:lnSpc>
                <a:spcPts val="4533"/>
              </a:lnSpc>
              <a:spcAft>
                <a:spcPts val="1600"/>
              </a:spcAft>
            </a:pPr>
            <a:r>
              <a:rPr lang="en-US" sz="4000" b="1" cap="all" spc="53" dirty="0" smtClean="0">
                <a:latin typeface="微软雅黑"/>
                <a:ea typeface="微软雅黑"/>
                <a:cs typeface="微软雅黑"/>
              </a:rPr>
              <a:t>辅助交易应用</a:t>
            </a:r>
            <a:endParaRPr lang="en-US" sz="4000" b="1" cap="all" spc="53" dirty="0">
              <a:latin typeface="微软雅黑"/>
              <a:ea typeface="微软雅黑"/>
              <a:cs typeface="微软雅黑"/>
            </a:endParaRPr>
          </a:p>
        </p:txBody>
      </p:sp>
      <p:sp>
        <p:nvSpPr>
          <p:cNvPr id="26" name="Freeform 96"/>
          <p:cNvSpPr>
            <a:spLocks noChangeArrowheads="1"/>
          </p:cNvSpPr>
          <p:nvPr/>
        </p:nvSpPr>
        <p:spPr bwMode="auto">
          <a:xfrm>
            <a:off x="9797217" y="4065294"/>
            <a:ext cx="579817" cy="5588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latin typeface="微软雅黑"/>
              <a:ea typeface="微软雅黑"/>
              <a:cs typeface="微软雅黑"/>
            </a:endParaRPr>
          </a:p>
        </p:txBody>
      </p:sp>
      <p:sp>
        <p:nvSpPr>
          <p:cNvPr id="27" name="Freeform 71"/>
          <p:cNvSpPr>
            <a:spLocks noChangeArrowheads="1"/>
          </p:cNvSpPr>
          <p:nvPr/>
        </p:nvSpPr>
        <p:spPr bwMode="auto">
          <a:xfrm>
            <a:off x="18438501" y="4110250"/>
            <a:ext cx="584048" cy="579968"/>
          </a:xfrm>
          <a:custGeom>
            <a:avLst/>
            <a:gdLst>
              <a:gd name="T0" fmla="*/ 523 w 609"/>
              <a:gd name="T1" fmla="*/ 361 h 602"/>
              <a:gd name="T2" fmla="*/ 523 w 609"/>
              <a:gd name="T3" fmla="*/ 361 h 602"/>
              <a:gd name="T4" fmla="*/ 502 w 609"/>
              <a:gd name="T5" fmla="*/ 410 h 602"/>
              <a:gd name="T6" fmla="*/ 523 w 609"/>
              <a:gd name="T7" fmla="*/ 502 h 602"/>
              <a:gd name="T8" fmla="*/ 509 w 609"/>
              <a:gd name="T9" fmla="*/ 523 h 602"/>
              <a:gd name="T10" fmla="*/ 417 w 609"/>
              <a:gd name="T11" fmla="*/ 495 h 602"/>
              <a:gd name="T12" fmla="*/ 361 w 609"/>
              <a:gd name="T13" fmla="*/ 523 h 602"/>
              <a:gd name="T14" fmla="*/ 368 w 609"/>
              <a:gd name="T15" fmla="*/ 523 h 602"/>
              <a:gd name="T16" fmla="*/ 311 w 609"/>
              <a:gd name="T17" fmla="*/ 601 h 602"/>
              <a:gd name="T18" fmla="*/ 297 w 609"/>
              <a:gd name="T19" fmla="*/ 601 h 602"/>
              <a:gd name="T20" fmla="*/ 240 w 609"/>
              <a:gd name="T21" fmla="*/ 516 h 602"/>
              <a:gd name="T22" fmla="*/ 191 w 609"/>
              <a:gd name="T23" fmla="*/ 495 h 602"/>
              <a:gd name="T24" fmla="*/ 191 w 609"/>
              <a:gd name="T25" fmla="*/ 502 h 602"/>
              <a:gd name="T26" fmla="*/ 99 w 609"/>
              <a:gd name="T27" fmla="*/ 516 h 602"/>
              <a:gd name="T28" fmla="*/ 85 w 609"/>
              <a:gd name="T29" fmla="*/ 509 h 602"/>
              <a:gd name="T30" fmla="*/ 106 w 609"/>
              <a:gd name="T31" fmla="*/ 410 h 602"/>
              <a:gd name="T32" fmla="*/ 85 w 609"/>
              <a:gd name="T33" fmla="*/ 361 h 602"/>
              <a:gd name="T34" fmla="*/ 0 w 609"/>
              <a:gd name="T35" fmla="*/ 304 h 602"/>
              <a:gd name="T36" fmla="*/ 0 w 609"/>
              <a:gd name="T37" fmla="*/ 290 h 602"/>
              <a:gd name="T38" fmla="*/ 85 w 609"/>
              <a:gd name="T39" fmla="*/ 240 h 602"/>
              <a:gd name="T40" fmla="*/ 106 w 609"/>
              <a:gd name="T41" fmla="*/ 184 h 602"/>
              <a:gd name="T42" fmla="*/ 85 w 609"/>
              <a:gd name="T43" fmla="*/ 92 h 602"/>
              <a:gd name="T44" fmla="*/ 99 w 609"/>
              <a:gd name="T45" fmla="*/ 78 h 602"/>
              <a:gd name="T46" fmla="*/ 191 w 609"/>
              <a:gd name="T47" fmla="*/ 99 h 602"/>
              <a:gd name="T48" fmla="*/ 240 w 609"/>
              <a:gd name="T49" fmla="*/ 78 h 602"/>
              <a:gd name="T50" fmla="*/ 297 w 609"/>
              <a:gd name="T51" fmla="*/ 0 h 602"/>
              <a:gd name="T52" fmla="*/ 311 w 609"/>
              <a:gd name="T53" fmla="*/ 0 h 602"/>
              <a:gd name="T54" fmla="*/ 368 w 609"/>
              <a:gd name="T55" fmla="*/ 78 h 602"/>
              <a:gd name="T56" fmla="*/ 417 w 609"/>
              <a:gd name="T57" fmla="*/ 99 h 602"/>
              <a:gd name="T58" fmla="*/ 509 w 609"/>
              <a:gd name="T59" fmla="*/ 78 h 602"/>
              <a:gd name="T60" fmla="*/ 523 w 609"/>
              <a:gd name="T61" fmla="*/ 92 h 602"/>
              <a:gd name="T62" fmla="*/ 502 w 609"/>
              <a:gd name="T63" fmla="*/ 184 h 602"/>
              <a:gd name="T64" fmla="*/ 523 w 609"/>
              <a:gd name="T65" fmla="*/ 240 h 602"/>
              <a:gd name="T66" fmla="*/ 608 w 609"/>
              <a:gd name="T67" fmla="*/ 290 h 602"/>
              <a:gd name="T68" fmla="*/ 608 w 609"/>
              <a:gd name="T69" fmla="*/ 304 h 602"/>
              <a:gd name="T70" fmla="*/ 523 w 609"/>
              <a:gd name="T71" fmla="*/ 361 h 602"/>
              <a:gd name="T72" fmla="*/ 304 w 609"/>
              <a:gd name="T73" fmla="*/ 127 h 602"/>
              <a:gd name="T74" fmla="*/ 304 w 609"/>
              <a:gd name="T75" fmla="*/ 127 h 602"/>
              <a:gd name="T76" fmla="*/ 134 w 609"/>
              <a:gd name="T77" fmla="*/ 297 h 602"/>
              <a:gd name="T78" fmla="*/ 304 w 609"/>
              <a:gd name="T79" fmla="*/ 467 h 602"/>
              <a:gd name="T80" fmla="*/ 474 w 609"/>
              <a:gd name="T81" fmla="*/ 297 h 602"/>
              <a:gd name="T82" fmla="*/ 304 w 609"/>
              <a:gd name="T83" fmla="*/ 127 h 602"/>
              <a:gd name="T84" fmla="*/ 304 w 609"/>
              <a:gd name="T85" fmla="*/ 410 h 602"/>
              <a:gd name="T86" fmla="*/ 304 w 609"/>
              <a:gd name="T87" fmla="*/ 410 h 602"/>
              <a:gd name="T88" fmla="*/ 191 w 609"/>
              <a:gd name="T89" fmla="*/ 297 h 602"/>
              <a:gd name="T90" fmla="*/ 304 w 609"/>
              <a:gd name="T91" fmla="*/ 184 h 602"/>
              <a:gd name="T92" fmla="*/ 417 w 609"/>
              <a:gd name="T93" fmla="*/ 297 h 602"/>
              <a:gd name="T94" fmla="*/ 304 w 609"/>
              <a:gd name="T95" fmla="*/ 410 h 602"/>
              <a:gd name="T96" fmla="*/ 304 w 609"/>
              <a:gd name="T97" fmla="*/ 240 h 602"/>
              <a:gd name="T98" fmla="*/ 304 w 609"/>
              <a:gd name="T99" fmla="*/ 240 h 602"/>
              <a:gd name="T100" fmla="*/ 247 w 609"/>
              <a:gd name="T101" fmla="*/ 297 h 602"/>
              <a:gd name="T102" fmla="*/ 304 w 609"/>
              <a:gd name="T103" fmla="*/ 353 h 602"/>
              <a:gd name="T104" fmla="*/ 361 w 609"/>
              <a:gd name="T105" fmla="*/ 297 h 602"/>
              <a:gd name="T106" fmla="*/ 304 w 609"/>
              <a:gd name="T107" fmla="*/ 24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9" h="602">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微软雅黑"/>
              <a:ea typeface="微软雅黑"/>
              <a:cs typeface="微软雅黑"/>
            </a:endParaRPr>
          </a:p>
        </p:txBody>
      </p:sp>
      <p:sp>
        <p:nvSpPr>
          <p:cNvPr id="28" name="Freeform 7"/>
          <p:cNvSpPr>
            <a:spLocks noChangeArrowheads="1"/>
          </p:cNvSpPr>
          <p:nvPr/>
        </p:nvSpPr>
        <p:spPr bwMode="auto">
          <a:xfrm>
            <a:off x="14129690" y="4136114"/>
            <a:ext cx="575583" cy="584200"/>
          </a:xfrm>
          <a:custGeom>
            <a:avLst/>
            <a:gdLst>
              <a:gd name="T0" fmla="*/ 417 w 601"/>
              <a:gd name="T1" fmla="*/ 410 h 609"/>
              <a:gd name="T2" fmla="*/ 417 w 601"/>
              <a:gd name="T3" fmla="*/ 410 h 609"/>
              <a:gd name="T4" fmla="*/ 367 w 601"/>
              <a:gd name="T5" fmla="*/ 445 h 609"/>
              <a:gd name="T6" fmla="*/ 296 w 601"/>
              <a:gd name="T7" fmla="*/ 452 h 609"/>
              <a:gd name="T8" fmla="*/ 219 w 601"/>
              <a:gd name="T9" fmla="*/ 438 h 609"/>
              <a:gd name="T10" fmla="*/ 183 w 601"/>
              <a:gd name="T11" fmla="*/ 410 h 609"/>
              <a:gd name="T12" fmla="*/ 169 w 601"/>
              <a:gd name="T13" fmla="*/ 367 h 609"/>
              <a:gd name="T14" fmla="*/ 176 w 601"/>
              <a:gd name="T15" fmla="*/ 346 h 609"/>
              <a:gd name="T16" fmla="*/ 197 w 601"/>
              <a:gd name="T17" fmla="*/ 339 h 609"/>
              <a:gd name="T18" fmla="*/ 219 w 601"/>
              <a:gd name="T19" fmla="*/ 346 h 609"/>
              <a:gd name="T20" fmla="*/ 233 w 601"/>
              <a:gd name="T21" fmla="*/ 367 h 609"/>
              <a:gd name="T22" fmla="*/ 247 w 601"/>
              <a:gd name="T23" fmla="*/ 389 h 609"/>
              <a:gd name="T24" fmla="*/ 261 w 601"/>
              <a:gd name="T25" fmla="*/ 403 h 609"/>
              <a:gd name="T26" fmla="*/ 296 w 601"/>
              <a:gd name="T27" fmla="*/ 403 h 609"/>
              <a:gd name="T28" fmla="*/ 346 w 601"/>
              <a:gd name="T29" fmla="*/ 396 h 609"/>
              <a:gd name="T30" fmla="*/ 360 w 601"/>
              <a:gd name="T31" fmla="*/ 367 h 609"/>
              <a:gd name="T32" fmla="*/ 353 w 601"/>
              <a:gd name="T33" fmla="*/ 346 h 609"/>
              <a:gd name="T34" fmla="*/ 325 w 601"/>
              <a:gd name="T35" fmla="*/ 332 h 609"/>
              <a:gd name="T36" fmla="*/ 282 w 601"/>
              <a:gd name="T37" fmla="*/ 325 h 609"/>
              <a:gd name="T38" fmla="*/ 226 w 601"/>
              <a:gd name="T39" fmla="*/ 304 h 609"/>
              <a:gd name="T40" fmla="*/ 190 w 601"/>
              <a:gd name="T41" fmla="*/ 283 h 609"/>
              <a:gd name="T42" fmla="*/ 176 w 601"/>
              <a:gd name="T43" fmla="*/ 233 h 609"/>
              <a:gd name="T44" fmla="*/ 190 w 601"/>
              <a:gd name="T45" fmla="*/ 191 h 609"/>
              <a:gd name="T46" fmla="*/ 233 w 601"/>
              <a:gd name="T47" fmla="*/ 162 h 609"/>
              <a:gd name="T48" fmla="*/ 296 w 601"/>
              <a:gd name="T49" fmla="*/ 155 h 609"/>
              <a:gd name="T50" fmla="*/ 353 w 601"/>
              <a:gd name="T51" fmla="*/ 162 h 609"/>
              <a:gd name="T52" fmla="*/ 388 w 601"/>
              <a:gd name="T53" fmla="*/ 177 h 609"/>
              <a:gd name="T54" fmla="*/ 409 w 601"/>
              <a:gd name="T55" fmla="*/ 205 h 609"/>
              <a:gd name="T56" fmla="*/ 417 w 601"/>
              <a:gd name="T57" fmla="*/ 226 h 609"/>
              <a:gd name="T58" fmla="*/ 409 w 601"/>
              <a:gd name="T59" fmla="*/ 247 h 609"/>
              <a:gd name="T60" fmla="*/ 381 w 601"/>
              <a:gd name="T61" fmla="*/ 254 h 609"/>
              <a:gd name="T62" fmla="*/ 367 w 601"/>
              <a:gd name="T63" fmla="*/ 247 h 609"/>
              <a:gd name="T64" fmla="*/ 353 w 601"/>
              <a:gd name="T65" fmla="*/ 233 h 609"/>
              <a:gd name="T66" fmla="*/ 332 w 601"/>
              <a:gd name="T67" fmla="*/ 212 h 609"/>
              <a:gd name="T68" fmla="*/ 296 w 601"/>
              <a:gd name="T69" fmla="*/ 198 h 609"/>
              <a:gd name="T70" fmla="*/ 254 w 601"/>
              <a:gd name="T71" fmla="*/ 212 h 609"/>
              <a:gd name="T72" fmla="*/ 240 w 601"/>
              <a:gd name="T73" fmla="*/ 233 h 609"/>
              <a:gd name="T74" fmla="*/ 247 w 601"/>
              <a:gd name="T75" fmla="*/ 240 h 609"/>
              <a:gd name="T76" fmla="*/ 261 w 601"/>
              <a:gd name="T77" fmla="*/ 254 h 609"/>
              <a:gd name="T78" fmla="*/ 275 w 601"/>
              <a:gd name="T79" fmla="*/ 261 h 609"/>
              <a:gd name="T80" fmla="*/ 311 w 601"/>
              <a:gd name="T81" fmla="*/ 269 h 609"/>
              <a:gd name="T82" fmla="*/ 360 w 601"/>
              <a:gd name="T83" fmla="*/ 283 h 609"/>
              <a:gd name="T84" fmla="*/ 395 w 601"/>
              <a:gd name="T85" fmla="*/ 297 h 609"/>
              <a:gd name="T86" fmla="*/ 424 w 601"/>
              <a:gd name="T87" fmla="*/ 325 h 609"/>
              <a:gd name="T88" fmla="*/ 431 w 601"/>
              <a:gd name="T89" fmla="*/ 360 h 609"/>
              <a:gd name="T90" fmla="*/ 417 w 601"/>
              <a:gd name="T91" fmla="*/ 410 h 609"/>
              <a:gd name="T92" fmla="*/ 600 w 601"/>
              <a:gd name="T93" fmla="*/ 452 h 609"/>
              <a:gd name="T94" fmla="*/ 600 w 601"/>
              <a:gd name="T95" fmla="*/ 452 h 609"/>
              <a:gd name="T96" fmla="*/ 452 w 601"/>
              <a:gd name="T97" fmla="*/ 608 h 609"/>
              <a:gd name="T98" fmla="*/ 346 w 601"/>
              <a:gd name="T99" fmla="*/ 565 h 609"/>
              <a:gd name="T100" fmla="*/ 296 w 601"/>
              <a:gd name="T101" fmla="*/ 565 h 609"/>
              <a:gd name="T102" fmla="*/ 35 w 601"/>
              <a:gd name="T103" fmla="*/ 304 h 609"/>
              <a:gd name="T104" fmla="*/ 42 w 601"/>
              <a:gd name="T105" fmla="*/ 254 h 609"/>
              <a:gd name="T106" fmla="*/ 0 w 601"/>
              <a:gd name="T107" fmla="*/ 155 h 609"/>
              <a:gd name="T108" fmla="*/ 148 w 601"/>
              <a:gd name="T109" fmla="*/ 0 h 609"/>
              <a:gd name="T110" fmla="*/ 254 w 601"/>
              <a:gd name="T111" fmla="*/ 42 h 609"/>
              <a:gd name="T112" fmla="*/ 296 w 601"/>
              <a:gd name="T113" fmla="*/ 42 h 609"/>
              <a:gd name="T114" fmla="*/ 565 w 601"/>
              <a:gd name="T115" fmla="*/ 304 h 609"/>
              <a:gd name="T116" fmla="*/ 558 w 601"/>
              <a:gd name="T117" fmla="*/ 353 h 609"/>
              <a:gd name="T118" fmla="*/ 600 w 601"/>
              <a:gd name="T119" fmla="*/ 45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609">
                <a:moveTo>
                  <a:pt x="417" y="410"/>
                </a:moveTo>
                <a:lnTo>
                  <a:pt x="417" y="410"/>
                </a:lnTo>
                <a:cubicBezTo>
                  <a:pt x="402" y="424"/>
                  <a:pt x="388" y="438"/>
                  <a:pt x="367" y="445"/>
                </a:cubicBezTo>
                <a:cubicBezTo>
                  <a:pt x="353" y="452"/>
                  <a:pt x="325" y="452"/>
                  <a:pt x="296" y="452"/>
                </a:cubicBezTo>
                <a:cubicBezTo>
                  <a:pt x="268" y="452"/>
                  <a:pt x="240" y="452"/>
                  <a:pt x="219" y="438"/>
                </a:cubicBezTo>
                <a:cubicBezTo>
                  <a:pt x="204" y="431"/>
                  <a:pt x="190" y="417"/>
                  <a:pt x="183" y="410"/>
                </a:cubicBezTo>
                <a:cubicBezTo>
                  <a:pt x="169" y="396"/>
                  <a:pt x="169" y="382"/>
                  <a:pt x="169" y="367"/>
                </a:cubicBezTo>
                <a:cubicBezTo>
                  <a:pt x="169" y="360"/>
                  <a:pt x="169" y="353"/>
                  <a:pt x="176" y="346"/>
                </a:cubicBezTo>
                <a:cubicBezTo>
                  <a:pt x="183" y="339"/>
                  <a:pt x="190" y="339"/>
                  <a:pt x="197" y="339"/>
                </a:cubicBezTo>
                <a:cubicBezTo>
                  <a:pt x="204" y="339"/>
                  <a:pt x="211" y="339"/>
                  <a:pt x="219" y="346"/>
                </a:cubicBezTo>
                <a:cubicBezTo>
                  <a:pt x="226" y="346"/>
                  <a:pt x="226" y="353"/>
                  <a:pt x="233" y="367"/>
                </a:cubicBezTo>
                <a:cubicBezTo>
                  <a:pt x="240" y="375"/>
                  <a:pt x="240" y="382"/>
                  <a:pt x="247" y="389"/>
                </a:cubicBezTo>
                <a:cubicBezTo>
                  <a:pt x="247" y="389"/>
                  <a:pt x="254" y="396"/>
                  <a:pt x="261" y="403"/>
                </a:cubicBezTo>
                <a:cubicBezTo>
                  <a:pt x="275" y="403"/>
                  <a:pt x="282" y="403"/>
                  <a:pt x="296" y="403"/>
                </a:cubicBezTo>
                <a:cubicBezTo>
                  <a:pt x="318" y="403"/>
                  <a:pt x="332" y="403"/>
                  <a:pt x="346" y="396"/>
                </a:cubicBezTo>
                <a:cubicBezTo>
                  <a:pt x="353" y="389"/>
                  <a:pt x="360" y="382"/>
                  <a:pt x="360" y="367"/>
                </a:cubicBezTo>
                <a:cubicBezTo>
                  <a:pt x="360" y="360"/>
                  <a:pt x="353" y="353"/>
                  <a:pt x="353" y="346"/>
                </a:cubicBezTo>
                <a:cubicBezTo>
                  <a:pt x="346" y="339"/>
                  <a:pt x="339" y="339"/>
                  <a:pt x="325" y="332"/>
                </a:cubicBezTo>
                <a:cubicBezTo>
                  <a:pt x="318" y="332"/>
                  <a:pt x="303" y="325"/>
                  <a:pt x="282" y="325"/>
                </a:cubicBezTo>
                <a:cubicBezTo>
                  <a:pt x="261" y="318"/>
                  <a:pt x="240" y="311"/>
                  <a:pt x="226" y="304"/>
                </a:cubicBezTo>
                <a:cubicBezTo>
                  <a:pt x="211" y="304"/>
                  <a:pt x="197" y="290"/>
                  <a:pt x="190" y="283"/>
                </a:cubicBezTo>
                <a:cubicBezTo>
                  <a:pt x="176" y="269"/>
                  <a:pt x="176" y="254"/>
                  <a:pt x="176" y="233"/>
                </a:cubicBezTo>
                <a:cubicBezTo>
                  <a:pt x="176" y="219"/>
                  <a:pt x="176" y="205"/>
                  <a:pt x="190" y="191"/>
                </a:cubicBezTo>
                <a:cubicBezTo>
                  <a:pt x="197" y="177"/>
                  <a:pt x="211" y="169"/>
                  <a:pt x="233" y="162"/>
                </a:cubicBezTo>
                <a:cubicBezTo>
                  <a:pt x="254" y="155"/>
                  <a:pt x="275" y="155"/>
                  <a:pt x="296" y="155"/>
                </a:cubicBezTo>
                <a:cubicBezTo>
                  <a:pt x="318" y="155"/>
                  <a:pt x="339" y="155"/>
                  <a:pt x="353" y="162"/>
                </a:cubicBezTo>
                <a:cubicBezTo>
                  <a:pt x="367" y="162"/>
                  <a:pt x="381" y="169"/>
                  <a:pt x="388" y="177"/>
                </a:cubicBezTo>
                <a:cubicBezTo>
                  <a:pt x="395" y="184"/>
                  <a:pt x="402" y="191"/>
                  <a:pt x="409" y="205"/>
                </a:cubicBezTo>
                <a:cubicBezTo>
                  <a:pt x="417" y="212"/>
                  <a:pt x="417" y="219"/>
                  <a:pt x="417" y="226"/>
                </a:cubicBezTo>
                <a:cubicBezTo>
                  <a:pt x="417" y="233"/>
                  <a:pt x="417" y="240"/>
                  <a:pt x="409" y="247"/>
                </a:cubicBezTo>
                <a:cubicBezTo>
                  <a:pt x="402" y="254"/>
                  <a:pt x="395" y="254"/>
                  <a:pt x="381" y="254"/>
                </a:cubicBezTo>
                <a:cubicBezTo>
                  <a:pt x="374" y="254"/>
                  <a:pt x="367" y="254"/>
                  <a:pt x="367" y="247"/>
                </a:cubicBezTo>
                <a:cubicBezTo>
                  <a:pt x="360" y="247"/>
                  <a:pt x="353" y="240"/>
                  <a:pt x="353" y="233"/>
                </a:cubicBezTo>
                <a:cubicBezTo>
                  <a:pt x="346" y="226"/>
                  <a:pt x="339" y="212"/>
                  <a:pt x="332" y="212"/>
                </a:cubicBezTo>
                <a:cubicBezTo>
                  <a:pt x="325" y="205"/>
                  <a:pt x="311" y="198"/>
                  <a:pt x="296" y="198"/>
                </a:cubicBezTo>
                <a:cubicBezTo>
                  <a:pt x="275" y="198"/>
                  <a:pt x="261" y="205"/>
                  <a:pt x="254" y="212"/>
                </a:cubicBezTo>
                <a:cubicBezTo>
                  <a:pt x="247" y="219"/>
                  <a:pt x="240" y="226"/>
                  <a:pt x="240" y="233"/>
                </a:cubicBezTo>
                <a:cubicBezTo>
                  <a:pt x="240" y="233"/>
                  <a:pt x="240" y="240"/>
                  <a:pt x="247" y="240"/>
                </a:cubicBezTo>
                <a:cubicBezTo>
                  <a:pt x="247" y="247"/>
                  <a:pt x="254" y="247"/>
                  <a:pt x="261" y="254"/>
                </a:cubicBezTo>
                <a:cubicBezTo>
                  <a:pt x="261" y="254"/>
                  <a:pt x="268" y="261"/>
                  <a:pt x="275" y="261"/>
                </a:cubicBezTo>
                <a:cubicBezTo>
                  <a:pt x="282" y="261"/>
                  <a:pt x="296" y="261"/>
                  <a:pt x="311" y="269"/>
                </a:cubicBezTo>
                <a:cubicBezTo>
                  <a:pt x="325" y="269"/>
                  <a:pt x="346" y="276"/>
                  <a:pt x="360" y="283"/>
                </a:cubicBezTo>
                <a:cubicBezTo>
                  <a:pt x="374" y="283"/>
                  <a:pt x="388" y="290"/>
                  <a:pt x="395" y="297"/>
                </a:cubicBezTo>
                <a:cubicBezTo>
                  <a:pt x="409" y="304"/>
                  <a:pt x="417" y="311"/>
                  <a:pt x="424" y="325"/>
                </a:cubicBezTo>
                <a:cubicBezTo>
                  <a:pt x="431" y="332"/>
                  <a:pt x="431" y="346"/>
                  <a:pt x="431" y="360"/>
                </a:cubicBezTo>
                <a:cubicBezTo>
                  <a:pt x="431" y="382"/>
                  <a:pt x="424" y="396"/>
                  <a:pt x="417" y="410"/>
                </a:cubicBezTo>
                <a:close/>
                <a:moveTo>
                  <a:pt x="600" y="452"/>
                </a:moveTo>
                <a:lnTo>
                  <a:pt x="600" y="452"/>
                </a:lnTo>
                <a:cubicBezTo>
                  <a:pt x="600" y="537"/>
                  <a:pt x="530" y="608"/>
                  <a:pt x="452" y="608"/>
                </a:cubicBezTo>
                <a:cubicBezTo>
                  <a:pt x="409" y="608"/>
                  <a:pt x="374" y="587"/>
                  <a:pt x="346" y="565"/>
                </a:cubicBezTo>
                <a:cubicBezTo>
                  <a:pt x="332" y="565"/>
                  <a:pt x="318" y="565"/>
                  <a:pt x="296" y="565"/>
                </a:cubicBezTo>
                <a:cubicBezTo>
                  <a:pt x="155" y="565"/>
                  <a:pt x="35" y="452"/>
                  <a:pt x="35" y="304"/>
                </a:cubicBezTo>
                <a:cubicBezTo>
                  <a:pt x="35" y="290"/>
                  <a:pt x="35" y="276"/>
                  <a:pt x="42" y="254"/>
                </a:cubicBezTo>
                <a:cubicBezTo>
                  <a:pt x="14" y="233"/>
                  <a:pt x="0" y="191"/>
                  <a:pt x="0" y="155"/>
                </a:cubicBezTo>
                <a:cubicBezTo>
                  <a:pt x="0" y="71"/>
                  <a:pt x="63" y="0"/>
                  <a:pt x="148" y="0"/>
                </a:cubicBezTo>
                <a:cubicBezTo>
                  <a:pt x="190" y="0"/>
                  <a:pt x="226" y="21"/>
                  <a:pt x="254" y="42"/>
                </a:cubicBezTo>
                <a:cubicBezTo>
                  <a:pt x="268" y="42"/>
                  <a:pt x="282" y="42"/>
                  <a:pt x="296" y="42"/>
                </a:cubicBezTo>
                <a:cubicBezTo>
                  <a:pt x="445" y="42"/>
                  <a:pt x="565" y="155"/>
                  <a:pt x="565" y="304"/>
                </a:cubicBezTo>
                <a:cubicBezTo>
                  <a:pt x="565" y="318"/>
                  <a:pt x="558" y="332"/>
                  <a:pt x="558" y="353"/>
                </a:cubicBezTo>
                <a:cubicBezTo>
                  <a:pt x="586" y="375"/>
                  <a:pt x="600" y="417"/>
                  <a:pt x="600" y="452"/>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微软雅黑"/>
              <a:ea typeface="微软雅黑"/>
              <a:cs typeface="微软雅黑"/>
            </a:endParaRPr>
          </a:p>
        </p:txBody>
      </p:sp>
      <p:sp>
        <p:nvSpPr>
          <p:cNvPr id="29" name="Freeform 105"/>
          <p:cNvSpPr>
            <a:spLocks noChangeArrowheads="1"/>
          </p:cNvSpPr>
          <p:nvPr/>
        </p:nvSpPr>
        <p:spPr bwMode="auto">
          <a:xfrm>
            <a:off x="5461839" y="4090857"/>
            <a:ext cx="579814" cy="550333"/>
          </a:xfrm>
          <a:custGeom>
            <a:avLst/>
            <a:gdLst>
              <a:gd name="T0" fmla="*/ 601 w 602"/>
              <a:gd name="T1" fmla="*/ 304 h 573"/>
              <a:gd name="T2" fmla="*/ 601 w 602"/>
              <a:gd name="T3" fmla="*/ 304 h 573"/>
              <a:gd name="T4" fmla="*/ 573 w 602"/>
              <a:gd name="T5" fmla="*/ 332 h 573"/>
              <a:gd name="T6" fmla="*/ 559 w 602"/>
              <a:gd name="T7" fmla="*/ 325 h 573"/>
              <a:gd name="T8" fmla="*/ 559 w 602"/>
              <a:gd name="T9" fmla="*/ 325 h 573"/>
              <a:gd name="T10" fmla="*/ 304 w 602"/>
              <a:gd name="T11" fmla="*/ 71 h 573"/>
              <a:gd name="T12" fmla="*/ 304 w 602"/>
              <a:gd name="T13" fmla="*/ 71 h 573"/>
              <a:gd name="T14" fmla="*/ 304 w 602"/>
              <a:gd name="T15" fmla="*/ 71 h 573"/>
              <a:gd name="T16" fmla="*/ 304 w 602"/>
              <a:gd name="T17" fmla="*/ 71 h 573"/>
              <a:gd name="T18" fmla="*/ 50 w 602"/>
              <a:gd name="T19" fmla="*/ 325 h 573"/>
              <a:gd name="T20" fmla="*/ 50 w 602"/>
              <a:gd name="T21" fmla="*/ 325 h 573"/>
              <a:gd name="T22" fmla="*/ 29 w 602"/>
              <a:gd name="T23" fmla="*/ 332 h 573"/>
              <a:gd name="T24" fmla="*/ 0 w 602"/>
              <a:gd name="T25" fmla="*/ 304 h 573"/>
              <a:gd name="T26" fmla="*/ 7 w 602"/>
              <a:gd name="T27" fmla="*/ 282 h 573"/>
              <a:gd name="T28" fmla="*/ 283 w 602"/>
              <a:gd name="T29" fmla="*/ 7 h 573"/>
              <a:gd name="T30" fmla="*/ 304 w 602"/>
              <a:gd name="T31" fmla="*/ 0 h 573"/>
              <a:gd name="T32" fmla="*/ 304 w 602"/>
              <a:gd name="T33" fmla="*/ 0 h 573"/>
              <a:gd name="T34" fmla="*/ 304 w 602"/>
              <a:gd name="T35" fmla="*/ 0 h 573"/>
              <a:gd name="T36" fmla="*/ 304 w 602"/>
              <a:gd name="T37" fmla="*/ 0 h 573"/>
              <a:gd name="T38" fmla="*/ 304 w 602"/>
              <a:gd name="T39" fmla="*/ 0 h 573"/>
              <a:gd name="T40" fmla="*/ 304 w 602"/>
              <a:gd name="T41" fmla="*/ 0 h 573"/>
              <a:gd name="T42" fmla="*/ 304 w 602"/>
              <a:gd name="T43" fmla="*/ 0 h 573"/>
              <a:gd name="T44" fmla="*/ 304 w 602"/>
              <a:gd name="T45" fmla="*/ 0 h 573"/>
              <a:gd name="T46" fmla="*/ 325 w 602"/>
              <a:gd name="T47" fmla="*/ 7 h 573"/>
              <a:gd name="T48" fmla="*/ 325 w 602"/>
              <a:gd name="T49" fmla="*/ 7 h 573"/>
              <a:gd name="T50" fmla="*/ 431 w 602"/>
              <a:gd name="T51" fmla="*/ 120 h 573"/>
              <a:gd name="T52" fmla="*/ 431 w 602"/>
              <a:gd name="T53" fmla="*/ 92 h 573"/>
              <a:gd name="T54" fmla="*/ 460 w 602"/>
              <a:gd name="T55" fmla="*/ 63 h 573"/>
              <a:gd name="T56" fmla="*/ 488 w 602"/>
              <a:gd name="T57" fmla="*/ 92 h 573"/>
              <a:gd name="T58" fmla="*/ 488 w 602"/>
              <a:gd name="T59" fmla="*/ 176 h 573"/>
              <a:gd name="T60" fmla="*/ 594 w 602"/>
              <a:gd name="T61" fmla="*/ 282 h 573"/>
              <a:gd name="T62" fmla="*/ 594 w 602"/>
              <a:gd name="T63" fmla="*/ 282 h 573"/>
              <a:gd name="T64" fmla="*/ 601 w 602"/>
              <a:gd name="T65" fmla="*/ 304 h 573"/>
              <a:gd name="T66" fmla="*/ 544 w 602"/>
              <a:gd name="T67" fmla="*/ 346 h 573"/>
              <a:gd name="T68" fmla="*/ 544 w 602"/>
              <a:gd name="T69" fmla="*/ 346 h 573"/>
              <a:gd name="T70" fmla="*/ 544 w 602"/>
              <a:gd name="T71" fmla="*/ 431 h 573"/>
              <a:gd name="T72" fmla="*/ 544 w 602"/>
              <a:gd name="T73" fmla="*/ 473 h 573"/>
              <a:gd name="T74" fmla="*/ 544 w 602"/>
              <a:gd name="T75" fmla="*/ 544 h 573"/>
              <a:gd name="T76" fmla="*/ 516 w 602"/>
              <a:gd name="T77" fmla="*/ 572 h 573"/>
              <a:gd name="T78" fmla="*/ 460 w 602"/>
              <a:gd name="T79" fmla="*/ 572 h 573"/>
              <a:gd name="T80" fmla="*/ 460 w 602"/>
              <a:gd name="T81" fmla="*/ 346 h 573"/>
              <a:gd name="T82" fmla="*/ 347 w 602"/>
              <a:gd name="T83" fmla="*/ 346 h 573"/>
              <a:gd name="T84" fmla="*/ 347 w 602"/>
              <a:gd name="T85" fmla="*/ 572 h 573"/>
              <a:gd name="T86" fmla="*/ 85 w 602"/>
              <a:gd name="T87" fmla="*/ 572 h 573"/>
              <a:gd name="T88" fmla="*/ 57 w 602"/>
              <a:gd name="T89" fmla="*/ 544 h 573"/>
              <a:gd name="T90" fmla="*/ 57 w 602"/>
              <a:gd name="T91" fmla="*/ 473 h 573"/>
              <a:gd name="T92" fmla="*/ 57 w 602"/>
              <a:gd name="T93" fmla="*/ 431 h 573"/>
              <a:gd name="T94" fmla="*/ 57 w 602"/>
              <a:gd name="T95" fmla="*/ 346 h 573"/>
              <a:gd name="T96" fmla="*/ 304 w 602"/>
              <a:gd name="T97" fmla="*/ 106 h 573"/>
              <a:gd name="T98" fmla="*/ 544 w 602"/>
              <a:gd name="T99" fmla="*/ 346 h 573"/>
              <a:gd name="T100" fmla="*/ 255 w 602"/>
              <a:gd name="T101" fmla="*/ 346 h 573"/>
              <a:gd name="T102" fmla="*/ 255 w 602"/>
              <a:gd name="T103" fmla="*/ 346 h 573"/>
              <a:gd name="T104" fmla="*/ 142 w 602"/>
              <a:gd name="T105" fmla="*/ 346 h 573"/>
              <a:gd name="T106" fmla="*/ 142 w 602"/>
              <a:gd name="T107" fmla="*/ 459 h 573"/>
              <a:gd name="T108" fmla="*/ 255 w 602"/>
              <a:gd name="T109" fmla="*/ 459 h 573"/>
              <a:gd name="T110" fmla="*/ 255 w 602"/>
              <a:gd name="T111" fmla="*/ 34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2" h="573">
                <a:moveTo>
                  <a:pt x="601" y="304"/>
                </a:moveTo>
                <a:lnTo>
                  <a:pt x="601" y="304"/>
                </a:lnTo>
                <a:cubicBezTo>
                  <a:pt x="601" y="318"/>
                  <a:pt x="594" y="332"/>
                  <a:pt x="573" y="332"/>
                </a:cubicBezTo>
                <a:cubicBezTo>
                  <a:pt x="566" y="332"/>
                  <a:pt x="559" y="325"/>
                  <a:pt x="559" y="325"/>
                </a:cubicBezTo>
                <a:lnTo>
                  <a:pt x="559" y="325"/>
                </a:lnTo>
                <a:cubicBezTo>
                  <a:pt x="304" y="71"/>
                  <a:pt x="304" y="71"/>
                  <a:pt x="304" y="71"/>
                </a:cubicBezTo>
                <a:lnTo>
                  <a:pt x="304" y="71"/>
                </a:lnTo>
                <a:lnTo>
                  <a:pt x="304" y="71"/>
                </a:lnTo>
                <a:lnTo>
                  <a:pt x="304" y="71"/>
                </a:lnTo>
                <a:cubicBezTo>
                  <a:pt x="50" y="325"/>
                  <a:pt x="50" y="325"/>
                  <a:pt x="50" y="325"/>
                </a:cubicBezTo>
                <a:lnTo>
                  <a:pt x="50" y="325"/>
                </a:lnTo>
                <a:cubicBezTo>
                  <a:pt x="43" y="325"/>
                  <a:pt x="36" y="332"/>
                  <a:pt x="29" y="332"/>
                </a:cubicBezTo>
                <a:cubicBezTo>
                  <a:pt x="15" y="332"/>
                  <a:pt x="0" y="318"/>
                  <a:pt x="0" y="304"/>
                </a:cubicBezTo>
                <a:cubicBezTo>
                  <a:pt x="0" y="297"/>
                  <a:pt x="0" y="289"/>
                  <a:pt x="7" y="282"/>
                </a:cubicBezTo>
                <a:cubicBezTo>
                  <a:pt x="283" y="7"/>
                  <a:pt x="283" y="7"/>
                  <a:pt x="283" y="7"/>
                </a:cubicBezTo>
                <a:cubicBezTo>
                  <a:pt x="290" y="0"/>
                  <a:pt x="297" y="0"/>
                  <a:pt x="304" y="0"/>
                </a:cubicBezTo>
                <a:lnTo>
                  <a:pt x="304" y="0"/>
                </a:lnTo>
                <a:lnTo>
                  <a:pt x="304" y="0"/>
                </a:lnTo>
                <a:lnTo>
                  <a:pt x="304" y="0"/>
                </a:lnTo>
                <a:lnTo>
                  <a:pt x="304" y="0"/>
                </a:lnTo>
                <a:lnTo>
                  <a:pt x="304" y="0"/>
                </a:lnTo>
                <a:lnTo>
                  <a:pt x="304" y="0"/>
                </a:lnTo>
                <a:lnTo>
                  <a:pt x="304" y="0"/>
                </a:lnTo>
                <a:cubicBezTo>
                  <a:pt x="311" y="0"/>
                  <a:pt x="318" y="7"/>
                  <a:pt x="325" y="7"/>
                </a:cubicBezTo>
                <a:lnTo>
                  <a:pt x="325" y="7"/>
                </a:lnTo>
                <a:cubicBezTo>
                  <a:pt x="431" y="120"/>
                  <a:pt x="431" y="120"/>
                  <a:pt x="431" y="120"/>
                </a:cubicBezTo>
                <a:cubicBezTo>
                  <a:pt x="431" y="92"/>
                  <a:pt x="431" y="92"/>
                  <a:pt x="431" y="92"/>
                </a:cubicBezTo>
                <a:cubicBezTo>
                  <a:pt x="431" y="78"/>
                  <a:pt x="446" y="63"/>
                  <a:pt x="460" y="63"/>
                </a:cubicBezTo>
                <a:cubicBezTo>
                  <a:pt x="481" y="63"/>
                  <a:pt x="488" y="78"/>
                  <a:pt x="488" y="92"/>
                </a:cubicBezTo>
                <a:cubicBezTo>
                  <a:pt x="488" y="176"/>
                  <a:pt x="488" y="176"/>
                  <a:pt x="488" y="176"/>
                </a:cubicBezTo>
                <a:cubicBezTo>
                  <a:pt x="594" y="282"/>
                  <a:pt x="594" y="282"/>
                  <a:pt x="594" y="282"/>
                </a:cubicBezTo>
                <a:lnTo>
                  <a:pt x="594" y="282"/>
                </a:lnTo>
                <a:cubicBezTo>
                  <a:pt x="601" y="289"/>
                  <a:pt x="601" y="297"/>
                  <a:pt x="601" y="304"/>
                </a:cubicBezTo>
                <a:close/>
                <a:moveTo>
                  <a:pt x="544" y="346"/>
                </a:moveTo>
                <a:lnTo>
                  <a:pt x="544" y="346"/>
                </a:lnTo>
                <a:cubicBezTo>
                  <a:pt x="544" y="431"/>
                  <a:pt x="544" y="431"/>
                  <a:pt x="544" y="431"/>
                </a:cubicBezTo>
                <a:cubicBezTo>
                  <a:pt x="544" y="473"/>
                  <a:pt x="544" y="473"/>
                  <a:pt x="544" y="473"/>
                </a:cubicBezTo>
                <a:cubicBezTo>
                  <a:pt x="544" y="544"/>
                  <a:pt x="544" y="544"/>
                  <a:pt x="544" y="544"/>
                </a:cubicBezTo>
                <a:cubicBezTo>
                  <a:pt x="544" y="565"/>
                  <a:pt x="537" y="572"/>
                  <a:pt x="516" y="572"/>
                </a:cubicBezTo>
                <a:cubicBezTo>
                  <a:pt x="460" y="572"/>
                  <a:pt x="460" y="572"/>
                  <a:pt x="460" y="572"/>
                </a:cubicBezTo>
                <a:cubicBezTo>
                  <a:pt x="460" y="346"/>
                  <a:pt x="460" y="346"/>
                  <a:pt x="460" y="346"/>
                </a:cubicBezTo>
                <a:cubicBezTo>
                  <a:pt x="347" y="346"/>
                  <a:pt x="347" y="346"/>
                  <a:pt x="347" y="346"/>
                </a:cubicBezTo>
                <a:cubicBezTo>
                  <a:pt x="347" y="572"/>
                  <a:pt x="347" y="572"/>
                  <a:pt x="347" y="572"/>
                </a:cubicBezTo>
                <a:cubicBezTo>
                  <a:pt x="85" y="572"/>
                  <a:pt x="85" y="572"/>
                  <a:pt x="85" y="572"/>
                </a:cubicBezTo>
                <a:cubicBezTo>
                  <a:pt x="71" y="572"/>
                  <a:pt x="57" y="565"/>
                  <a:pt x="57" y="544"/>
                </a:cubicBezTo>
                <a:cubicBezTo>
                  <a:pt x="57" y="473"/>
                  <a:pt x="57" y="473"/>
                  <a:pt x="57" y="473"/>
                </a:cubicBezTo>
                <a:cubicBezTo>
                  <a:pt x="57" y="431"/>
                  <a:pt x="57" y="431"/>
                  <a:pt x="57" y="431"/>
                </a:cubicBezTo>
                <a:cubicBezTo>
                  <a:pt x="57" y="346"/>
                  <a:pt x="57" y="346"/>
                  <a:pt x="57" y="346"/>
                </a:cubicBezTo>
                <a:cubicBezTo>
                  <a:pt x="304" y="106"/>
                  <a:pt x="304" y="106"/>
                  <a:pt x="304" y="106"/>
                </a:cubicBezTo>
                <a:lnTo>
                  <a:pt x="544" y="346"/>
                </a:lnTo>
                <a:close/>
                <a:moveTo>
                  <a:pt x="255" y="346"/>
                </a:moveTo>
                <a:lnTo>
                  <a:pt x="255" y="346"/>
                </a:lnTo>
                <a:cubicBezTo>
                  <a:pt x="142" y="346"/>
                  <a:pt x="142" y="346"/>
                  <a:pt x="142" y="346"/>
                </a:cubicBezTo>
                <a:cubicBezTo>
                  <a:pt x="142" y="459"/>
                  <a:pt x="142" y="459"/>
                  <a:pt x="142" y="459"/>
                </a:cubicBezTo>
                <a:cubicBezTo>
                  <a:pt x="255" y="459"/>
                  <a:pt x="255" y="459"/>
                  <a:pt x="255" y="459"/>
                </a:cubicBezTo>
                <a:lnTo>
                  <a:pt x="255" y="346"/>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微软雅黑"/>
              <a:ea typeface="微软雅黑"/>
              <a:cs typeface="微软雅黑"/>
            </a:endParaRPr>
          </a:p>
        </p:txBody>
      </p:sp>
    </p:spTree>
    <p:extLst>
      <p:ext uri="{BB962C8B-B14F-4D97-AF65-F5344CB8AC3E}">
        <p14:creationId xmlns:p14="http://schemas.microsoft.com/office/powerpoint/2010/main" val="26847740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9832478" y="535742"/>
            <a:ext cx="369331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zh-CN" altLang="en-US" sz="7200" dirty="0" smtClean="0">
                <a:solidFill>
                  <a:schemeClr val="tx2"/>
                </a:solidFill>
                <a:latin typeface="微软雅黑"/>
                <a:ea typeface="微软雅黑"/>
                <a:cs typeface="微软雅黑"/>
                <a:sym typeface="Bebas Neue" charset="0"/>
              </a:rPr>
              <a:t>目标设定</a:t>
            </a:r>
            <a:endParaRPr lang="en-US" sz="7200" dirty="0">
              <a:solidFill>
                <a:schemeClr val="tx2"/>
              </a:solidFill>
              <a:latin typeface="微软雅黑"/>
              <a:ea typeface="微软雅黑"/>
              <a:cs typeface="微软雅黑"/>
              <a:sym typeface="Bebas Neue" charset="0"/>
            </a:endParaRPr>
          </a:p>
        </p:txBody>
      </p:sp>
      <p:sp>
        <p:nvSpPr>
          <p:cNvPr id="7" name="Rectangle 19"/>
          <p:cNvSpPr/>
          <p:nvPr/>
        </p:nvSpPr>
        <p:spPr>
          <a:xfrm>
            <a:off x="1417103" y="4388935"/>
            <a:ext cx="4885946" cy="6184086"/>
          </a:xfrm>
          <a:prstGeom prst="rect">
            <a:avLst/>
          </a:prstGeom>
          <a:solidFill>
            <a:schemeClr val="bg1">
              <a:lumMod val="65000"/>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582" tIns="487582" rIns="487582" bIns="487582" numCol="1" spcCol="2539" anchor="t" anchorCtr="0">
            <a:noAutofit/>
          </a:bodyPr>
          <a:lstStyle/>
          <a:p>
            <a:pPr marL="342900" indent="-342900" defTabSz="1777600">
              <a:lnSpc>
                <a:spcPct val="90000"/>
              </a:lnSpc>
              <a:spcBef>
                <a:spcPct val="0"/>
              </a:spcBef>
              <a:spcAft>
                <a:spcPts val="534"/>
              </a:spcAft>
              <a:buFont typeface="Arial"/>
              <a:buChar char="•"/>
            </a:pPr>
            <a:r>
              <a:rPr lang="zh-CN" altLang="en-US" dirty="0">
                <a:solidFill>
                  <a:schemeClr val="tx1"/>
                </a:solidFill>
                <a:latin typeface="微软雅黑"/>
                <a:ea typeface="微软雅黑"/>
                <a:cs typeface="微软雅黑"/>
              </a:rPr>
              <a:t>通过面向对象的模块划分，更好的实现</a:t>
            </a:r>
            <a:r>
              <a:rPr lang="zh-CN" altLang="en-US" dirty="0" smtClean="0">
                <a:solidFill>
                  <a:schemeClr val="tx1"/>
                </a:solidFill>
                <a:latin typeface="微软雅黑"/>
                <a:ea typeface="微软雅黑"/>
                <a:cs typeface="微软雅黑"/>
              </a:rPr>
              <a:t>高内聚低耦合</a:t>
            </a:r>
            <a:endParaRPr lang="en-US" dirty="0" smtClean="0">
              <a:solidFill>
                <a:schemeClr val="tx1"/>
              </a:solidFill>
              <a:latin typeface="微软雅黑"/>
              <a:ea typeface="微软雅黑"/>
              <a:cs typeface="微软雅黑"/>
            </a:endParaRPr>
          </a:p>
          <a:p>
            <a:pPr marL="342900" indent="-342900" defTabSz="1777600">
              <a:lnSpc>
                <a:spcPct val="90000"/>
              </a:lnSpc>
              <a:spcBef>
                <a:spcPct val="0"/>
              </a:spcBef>
              <a:spcAft>
                <a:spcPts val="534"/>
              </a:spcAft>
              <a:buFont typeface="Arial"/>
              <a:buChar char="•"/>
            </a:pPr>
            <a:r>
              <a:rPr lang="zh-CN" altLang="en-US" dirty="0">
                <a:solidFill>
                  <a:schemeClr val="tx1"/>
                </a:solidFill>
                <a:latin typeface="微软雅黑"/>
                <a:ea typeface="微软雅黑"/>
                <a:cs typeface="微软雅黑"/>
              </a:rPr>
              <a:t>降低代码改动带来的模块间影响</a:t>
            </a:r>
          </a:p>
          <a:p>
            <a:pPr marL="342900" indent="-342900" defTabSz="1777600">
              <a:lnSpc>
                <a:spcPct val="90000"/>
              </a:lnSpc>
              <a:spcBef>
                <a:spcPct val="0"/>
              </a:spcBef>
              <a:spcAft>
                <a:spcPts val="534"/>
              </a:spcAft>
              <a:buFont typeface="Arial"/>
              <a:buChar char="•"/>
            </a:pPr>
            <a:r>
              <a:rPr lang="zh-CN" altLang="en-US" dirty="0">
                <a:solidFill>
                  <a:schemeClr val="tx1"/>
                </a:solidFill>
                <a:latin typeface="微软雅黑"/>
                <a:ea typeface="微软雅黑"/>
                <a:cs typeface="微软雅黑"/>
              </a:rPr>
              <a:t>提前预留可扩展接口，面对需求变化</a:t>
            </a:r>
            <a:r>
              <a:rPr lang="zh-CN" altLang="en-US" dirty="0" smtClean="0">
                <a:solidFill>
                  <a:schemeClr val="tx1"/>
                </a:solidFill>
                <a:latin typeface="微软雅黑"/>
                <a:ea typeface="微软雅黑"/>
                <a:cs typeface="微软雅黑"/>
              </a:rPr>
              <a:t>的快速应对</a:t>
            </a:r>
            <a:endParaRPr lang="zh-CN" altLang="en-US" dirty="0">
              <a:solidFill>
                <a:schemeClr val="tx1"/>
              </a:solidFill>
              <a:latin typeface="微软雅黑"/>
              <a:ea typeface="微软雅黑"/>
              <a:cs typeface="微软雅黑"/>
            </a:endParaRPr>
          </a:p>
        </p:txBody>
      </p:sp>
      <p:sp>
        <p:nvSpPr>
          <p:cNvPr id="8" name="Rectangle 20"/>
          <p:cNvSpPr/>
          <p:nvPr/>
        </p:nvSpPr>
        <p:spPr>
          <a:xfrm>
            <a:off x="6947957" y="4558687"/>
            <a:ext cx="4696567" cy="6014334"/>
          </a:xfrm>
          <a:prstGeom prst="rect">
            <a:avLst/>
          </a:prstGeom>
          <a:solidFill>
            <a:schemeClr val="bg1">
              <a:lumMod val="65000"/>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582" tIns="487582" rIns="487582" bIns="487582" numCol="1" spcCol="2539" anchor="t" anchorCtr="0">
            <a:noAutofit/>
          </a:bodyPr>
          <a:lstStyle/>
          <a:p>
            <a:pPr marL="342900" indent="-342900" defTabSz="1777600">
              <a:lnSpc>
                <a:spcPct val="90000"/>
              </a:lnSpc>
              <a:spcBef>
                <a:spcPct val="0"/>
              </a:spcBef>
              <a:spcAft>
                <a:spcPts val="534"/>
              </a:spcAft>
              <a:buFont typeface="Arial"/>
              <a:buChar char="•"/>
            </a:pPr>
            <a:r>
              <a:rPr lang="zh-CN" altLang="en-US" dirty="0">
                <a:solidFill>
                  <a:schemeClr val="tx1"/>
                </a:solidFill>
                <a:latin typeface="微软雅黑"/>
                <a:ea typeface="微软雅黑"/>
                <a:cs typeface="微软雅黑"/>
              </a:rPr>
              <a:t>支持各类服务可横向扩展，提高系统整体吞吐量</a:t>
            </a:r>
          </a:p>
          <a:p>
            <a:pPr marL="342900" indent="-342900" defTabSz="1777600">
              <a:lnSpc>
                <a:spcPct val="90000"/>
              </a:lnSpc>
              <a:spcBef>
                <a:spcPct val="0"/>
              </a:spcBef>
              <a:spcAft>
                <a:spcPts val="534"/>
              </a:spcAft>
              <a:buFont typeface="Arial"/>
              <a:buChar char="•"/>
            </a:pPr>
            <a:r>
              <a:rPr lang="zh-CN" altLang="en-US" dirty="0">
                <a:solidFill>
                  <a:schemeClr val="tx1"/>
                </a:solidFill>
                <a:latin typeface="微软雅黑"/>
                <a:ea typeface="微软雅黑"/>
                <a:cs typeface="微软雅黑"/>
              </a:rPr>
              <a:t>提高对单笔业务的处理性</a:t>
            </a:r>
            <a:r>
              <a:rPr lang="zh-CN" altLang="en-US" dirty="0" smtClean="0">
                <a:solidFill>
                  <a:schemeClr val="tx1"/>
                </a:solidFill>
                <a:latin typeface="微软雅黑"/>
                <a:ea typeface="微软雅黑"/>
                <a:cs typeface="微软雅黑"/>
              </a:rPr>
              <a:t>能</a:t>
            </a:r>
            <a:endParaRPr lang="zh-CN" altLang="en-US" dirty="0">
              <a:solidFill>
                <a:schemeClr val="tx1"/>
              </a:solidFill>
              <a:latin typeface="微软雅黑"/>
              <a:ea typeface="微软雅黑"/>
              <a:cs typeface="微软雅黑"/>
            </a:endParaRPr>
          </a:p>
        </p:txBody>
      </p:sp>
      <p:sp>
        <p:nvSpPr>
          <p:cNvPr id="9" name="Rectangle 21"/>
          <p:cNvSpPr/>
          <p:nvPr/>
        </p:nvSpPr>
        <p:spPr>
          <a:xfrm>
            <a:off x="12289436" y="4558687"/>
            <a:ext cx="4696567" cy="6014334"/>
          </a:xfrm>
          <a:prstGeom prst="rect">
            <a:avLst/>
          </a:prstGeom>
          <a:solidFill>
            <a:schemeClr val="bg1">
              <a:lumMod val="65000"/>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582" tIns="487582" rIns="487582" bIns="487582" numCol="1" spcCol="2539" anchor="t" anchorCtr="0">
            <a:noAutofit/>
          </a:bodyPr>
          <a:lstStyle/>
          <a:p>
            <a:pPr marL="571500" indent="-571500" defTabSz="1777600">
              <a:lnSpc>
                <a:spcPct val="90000"/>
              </a:lnSpc>
              <a:spcBef>
                <a:spcPct val="0"/>
              </a:spcBef>
              <a:spcAft>
                <a:spcPts val="534"/>
              </a:spcAft>
              <a:buFont typeface="Arial"/>
              <a:buChar char="•"/>
            </a:pPr>
            <a:r>
              <a:rPr lang="en-US" altLang="en-US" dirty="0" smtClean="0">
                <a:solidFill>
                  <a:schemeClr val="tx1"/>
                </a:solidFill>
                <a:latin typeface="微软雅黑"/>
                <a:ea typeface="微软雅黑"/>
                <a:cs typeface="微软雅黑"/>
              </a:rPr>
              <a:t>核心业务消息零丢失</a:t>
            </a:r>
            <a:endParaRPr lang="en-US" dirty="0" smtClean="0">
              <a:solidFill>
                <a:schemeClr val="tx1"/>
              </a:solidFill>
              <a:latin typeface="微软雅黑"/>
              <a:ea typeface="微软雅黑"/>
              <a:cs typeface="微软雅黑"/>
            </a:endParaRPr>
          </a:p>
          <a:p>
            <a:pPr marL="571500" indent="-571500" defTabSz="1777600">
              <a:lnSpc>
                <a:spcPct val="90000"/>
              </a:lnSpc>
              <a:spcBef>
                <a:spcPct val="0"/>
              </a:spcBef>
              <a:spcAft>
                <a:spcPts val="534"/>
              </a:spcAft>
              <a:buFont typeface="Arial"/>
              <a:buChar char="•"/>
            </a:pPr>
            <a:r>
              <a:rPr lang="zh-CN" altLang="en-US" dirty="0">
                <a:solidFill>
                  <a:schemeClr val="tx1"/>
                </a:solidFill>
                <a:latin typeface="微软雅黑"/>
                <a:ea typeface="微软雅黑"/>
                <a:cs typeface="微软雅黑"/>
              </a:rPr>
              <a:t>进程级别，服务器级别，机房级别，区域性级别的快速故障恢复和灾备切换</a:t>
            </a:r>
          </a:p>
        </p:txBody>
      </p:sp>
      <p:sp>
        <p:nvSpPr>
          <p:cNvPr id="10" name="Rectangle 23"/>
          <p:cNvSpPr/>
          <p:nvPr/>
        </p:nvSpPr>
        <p:spPr>
          <a:xfrm>
            <a:off x="1417103" y="2804509"/>
            <a:ext cx="4885946" cy="1754178"/>
          </a:xfrm>
          <a:prstGeom prst="rect">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582" tIns="243791" rIns="487582" bIns="487582" numCol="1" spcCol="2539" anchor="t" anchorCtr="0">
            <a:spAutoFit/>
          </a:bodyPr>
          <a:lstStyle/>
          <a:p>
            <a:pPr defTabSz="1777600">
              <a:lnSpc>
                <a:spcPct val="90000"/>
              </a:lnSpc>
              <a:spcBef>
                <a:spcPct val="0"/>
              </a:spcBef>
              <a:spcAft>
                <a:spcPts val="534"/>
              </a:spcAft>
            </a:pPr>
            <a:r>
              <a:rPr lang="en-US" sz="7200" dirty="0" smtClean="0">
                <a:solidFill>
                  <a:schemeClr val="bg1"/>
                </a:solidFill>
                <a:latin typeface="微软雅黑"/>
                <a:ea typeface="微软雅黑"/>
                <a:cs typeface="微软雅黑"/>
              </a:rPr>
              <a:t>领域模型</a:t>
            </a:r>
            <a:endParaRPr lang="en-US" sz="7200" dirty="0">
              <a:solidFill>
                <a:schemeClr val="bg1"/>
              </a:solidFill>
              <a:latin typeface="微软雅黑"/>
              <a:ea typeface="微软雅黑"/>
              <a:cs typeface="微软雅黑"/>
            </a:endParaRPr>
          </a:p>
        </p:txBody>
      </p:sp>
      <p:sp>
        <p:nvSpPr>
          <p:cNvPr id="11" name="Rectangle 24"/>
          <p:cNvSpPr/>
          <p:nvPr/>
        </p:nvSpPr>
        <p:spPr>
          <a:xfrm>
            <a:off x="6947957" y="2804509"/>
            <a:ext cx="4696567" cy="1754178"/>
          </a:xfrm>
          <a:prstGeom prst="rect">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582" tIns="243791" rIns="487582" bIns="487582" numCol="1" spcCol="2539" anchor="t" anchorCtr="0">
            <a:spAutoFit/>
          </a:bodyPr>
          <a:lstStyle/>
          <a:p>
            <a:pPr defTabSz="1777600">
              <a:lnSpc>
                <a:spcPct val="90000"/>
              </a:lnSpc>
              <a:spcBef>
                <a:spcPct val="0"/>
              </a:spcBef>
              <a:spcAft>
                <a:spcPts val="534"/>
              </a:spcAft>
            </a:pPr>
            <a:r>
              <a:rPr lang="en-US" sz="7200" dirty="0" smtClean="0">
                <a:solidFill>
                  <a:schemeClr val="bg1"/>
                </a:solidFill>
                <a:latin typeface="微软雅黑"/>
                <a:ea typeface="微软雅黑"/>
                <a:cs typeface="微软雅黑"/>
              </a:rPr>
              <a:t>高性能</a:t>
            </a:r>
            <a:endParaRPr lang="en-US" sz="7200" dirty="0">
              <a:solidFill>
                <a:schemeClr val="bg1"/>
              </a:solidFill>
              <a:latin typeface="微软雅黑"/>
              <a:ea typeface="微软雅黑"/>
              <a:cs typeface="微软雅黑"/>
            </a:endParaRPr>
          </a:p>
        </p:txBody>
      </p:sp>
      <p:sp>
        <p:nvSpPr>
          <p:cNvPr id="12" name="Rectangle 25"/>
          <p:cNvSpPr/>
          <p:nvPr/>
        </p:nvSpPr>
        <p:spPr>
          <a:xfrm>
            <a:off x="12289436" y="2804509"/>
            <a:ext cx="4696567" cy="1754178"/>
          </a:xfrm>
          <a:prstGeom prst="rect">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582" tIns="243791" rIns="487582" bIns="487582" numCol="1" spcCol="2539" anchor="t" anchorCtr="0">
            <a:spAutoFit/>
          </a:bodyPr>
          <a:lstStyle/>
          <a:p>
            <a:pPr defTabSz="1777600">
              <a:lnSpc>
                <a:spcPct val="90000"/>
              </a:lnSpc>
              <a:spcBef>
                <a:spcPct val="0"/>
              </a:spcBef>
              <a:spcAft>
                <a:spcPts val="534"/>
              </a:spcAft>
            </a:pPr>
            <a:r>
              <a:rPr lang="en-US" sz="7200" dirty="0" smtClean="0">
                <a:solidFill>
                  <a:schemeClr val="bg1"/>
                </a:solidFill>
                <a:latin typeface="微软雅黑"/>
                <a:ea typeface="微软雅黑"/>
                <a:cs typeface="微软雅黑"/>
              </a:rPr>
              <a:t>高可靠性</a:t>
            </a:r>
            <a:endParaRPr lang="en-US" sz="7200" dirty="0">
              <a:solidFill>
                <a:schemeClr val="bg1"/>
              </a:solidFill>
              <a:latin typeface="微软雅黑"/>
              <a:ea typeface="微软雅黑"/>
              <a:cs typeface="微软雅黑"/>
            </a:endParaRPr>
          </a:p>
        </p:txBody>
      </p:sp>
      <p:sp>
        <p:nvSpPr>
          <p:cNvPr id="14" name="Rectangle 20"/>
          <p:cNvSpPr/>
          <p:nvPr/>
        </p:nvSpPr>
        <p:spPr>
          <a:xfrm>
            <a:off x="17655774" y="4558687"/>
            <a:ext cx="4696567" cy="6014334"/>
          </a:xfrm>
          <a:prstGeom prst="rect">
            <a:avLst/>
          </a:prstGeom>
          <a:solidFill>
            <a:schemeClr val="bg1">
              <a:lumMod val="65000"/>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582" tIns="487582" rIns="487582" bIns="487582" numCol="1" spcCol="2539" anchor="t" anchorCtr="0">
            <a:noAutofit/>
          </a:bodyPr>
          <a:lstStyle/>
          <a:p>
            <a:pPr marL="342900" indent="-342900" defTabSz="1777600">
              <a:lnSpc>
                <a:spcPct val="90000"/>
              </a:lnSpc>
              <a:spcBef>
                <a:spcPct val="0"/>
              </a:spcBef>
              <a:spcAft>
                <a:spcPts val="534"/>
              </a:spcAft>
              <a:buFont typeface="Arial"/>
              <a:buChar char="•"/>
            </a:pPr>
            <a:r>
              <a:rPr lang="zh-CN" altLang="en-US" dirty="0">
                <a:solidFill>
                  <a:schemeClr val="tx1"/>
                </a:solidFill>
                <a:latin typeface="微软雅黑"/>
                <a:ea typeface="微软雅黑"/>
                <a:cs typeface="微软雅黑"/>
              </a:rPr>
              <a:t>模块划分清晰，接</a:t>
            </a:r>
            <a:r>
              <a:rPr lang="zh-CN" altLang="en-US" dirty="0" smtClean="0">
                <a:solidFill>
                  <a:schemeClr val="tx1"/>
                </a:solidFill>
                <a:latin typeface="微软雅黑"/>
                <a:ea typeface="微软雅黑"/>
                <a:cs typeface="微软雅黑"/>
              </a:rPr>
              <a:t>口明确</a:t>
            </a:r>
            <a:endParaRPr lang="en-US" altLang="zh-CN" dirty="0" smtClean="0">
              <a:solidFill>
                <a:schemeClr val="tx1"/>
              </a:solidFill>
              <a:latin typeface="微软雅黑"/>
              <a:ea typeface="微软雅黑"/>
              <a:cs typeface="微软雅黑"/>
            </a:endParaRPr>
          </a:p>
          <a:p>
            <a:pPr marL="342900" indent="-342900" defTabSz="1777600">
              <a:lnSpc>
                <a:spcPct val="90000"/>
              </a:lnSpc>
              <a:spcBef>
                <a:spcPct val="0"/>
              </a:spcBef>
              <a:spcAft>
                <a:spcPts val="534"/>
              </a:spcAft>
              <a:buFont typeface="Arial"/>
              <a:buChar char="•"/>
            </a:pPr>
            <a:r>
              <a:rPr lang="zh-CN" altLang="en-US" dirty="0" smtClean="0">
                <a:solidFill>
                  <a:schemeClr val="tx1"/>
                </a:solidFill>
                <a:latin typeface="微软雅黑"/>
                <a:ea typeface="微软雅黑"/>
                <a:cs typeface="微软雅黑"/>
              </a:rPr>
              <a:t>降低学习曲线和问题定位难度</a:t>
            </a:r>
            <a:endParaRPr lang="zh-CN" altLang="en-US" dirty="0">
              <a:solidFill>
                <a:schemeClr val="tx1"/>
              </a:solidFill>
              <a:latin typeface="微软雅黑"/>
              <a:ea typeface="微软雅黑"/>
              <a:cs typeface="微软雅黑"/>
            </a:endParaRPr>
          </a:p>
          <a:p>
            <a:pPr marL="342900" indent="-342900" defTabSz="1777600">
              <a:lnSpc>
                <a:spcPct val="90000"/>
              </a:lnSpc>
              <a:spcBef>
                <a:spcPct val="0"/>
              </a:spcBef>
              <a:spcAft>
                <a:spcPts val="534"/>
              </a:spcAft>
              <a:buFont typeface="Arial"/>
              <a:buChar char="•"/>
            </a:pPr>
            <a:r>
              <a:rPr lang="zh-CN" altLang="en-US" dirty="0" smtClean="0">
                <a:solidFill>
                  <a:schemeClr val="tx1"/>
                </a:solidFill>
                <a:latin typeface="微软雅黑"/>
                <a:ea typeface="微软雅黑"/>
                <a:cs typeface="微软雅黑"/>
              </a:rPr>
              <a:t>支持单元测试和独立开发调试</a:t>
            </a:r>
            <a:endParaRPr lang="zh-CN" altLang="en-US" dirty="0">
              <a:solidFill>
                <a:schemeClr val="tx1"/>
              </a:solidFill>
              <a:latin typeface="微软雅黑"/>
              <a:ea typeface="微软雅黑"/>
              <a:cs typeface="微软雅黑"/>
            </a:endParaRPr>
          </a:p>
          <a:p>
            <a:pPr marL="342900" indent="-342900" defTabSz="1777600">
              <a:lnSpc>
                <a:spcPct val="90000"/>
              </a:lnSpc>
              <a:spcBef>
                <a:spcPct val="0"/>
              </a:spcBef>
              <a:spcAft>
                <a:spcPts val="534"/>
              </a:spcAft>
              <a:buFont typeface="Arial"/>
              <a:buChar char="•"/>
            </a:pPr>
            <a:r>
              <a:rPr lang="zh-CN" altLang="en-US" dirty="0">
                <a:solidFill>
                  <a:schemeClr val="tx1"/>
                </a:solidFill>
                <a:latin typeface="微软雅黑"/>
                <a:ea typeface="微软雅黑"/>
                <a:cs typeface="微软雅黑"/>
              </a:rPr>
              <a:t>自动化构建，自动化发布，自动化测试</a:t>
            </a:r>
          </a:p>
        </p:txBody>
      </p:sp>
      <p:sp>
        <p:nvSpPr>
          <p:cNvPr id="15" name="Rectangle 24"/>
          <p:cNvSpPr/>
          <p:nvPr/>
        </p:nvSpPr>
        <p:spPr>
          <a:xfrm>
            <a:off x="17655774" y="2804509"/>
            <a:ext cx="4696567" cy="1754178"/>
          </a:xfrm>
          <a:prstGeom prst="rect">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582" tIns="243791" rIns="487582" bIns="487582" numCol="1" spcCol="2539" anchor="t" anchorCtr="0">
            <a:spAutoFit/>
          </a:bodyPr>
          <a:lstStyle/>
          <a:p>
            <a:pPr defTabSz="1777600">
              <a:lnSpc>
                <a:spcPct val="90000"/>
              </a:lnSpc>
              <a:spcBef>
                <a:spcPct val="0"/>
              </a:spcBef>
              <a:spcAft>
                <a:spcPts val="534"/>
              </a:spcAft>
            </a:pPr>
            <a:r>
              <a:rPr lang="en-US" sz="7200" dirty="0" smtClean="0">
                <a:solidFill>
                  <a:schemeClr val="bg1"/>
                </a:solidFill>
                <a:latin typeface="微软雅黑"/>
                <a:ea typeface="微软雅黑"/>
                <a:cs typeface="微软雅黑"/>
              </a:rPr>
              <a:t>开发效率</a:t>
            </a:r>
            <a:endParaRPr lang="en-US" sz="72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5082877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088459" y="974704"/>
            <a:ext cx="10495064" cy="1200329"/>
          </a:xfrm>
          <a:prstGeom prst="rect">
            <a:avLst/>
          </a:prstGeom>
          <a:noFill/>
        </p:spPr>
        <p:txBody>
          <a:bodyPr wrap="square" rtlCol="0">
            <a:spAutoFit/>
          </a:bodyPr>
          <a:lstStyle/>
          <a:p>
            <a:pPr algn="ctr"/>
            <a:r>
              <a:rPr kumimoji="1" lang="zh-CN" altLang="en-US" sz="7200" dirty="0" smtClean="0">
                <a:latin typeface="微软雅黑"/>
                <a:ea typeface="微软雅黑"/>
                <a:cs typeface="微软雅黑"/>
              </a:rPr>
              <a:t>辅助交易的问题</a:t>
            </a:r>
            <a:endParaRPr kumimoji="1" lang="zh-CN" altLang="en-US" sz="7200" dirty="0">
              <a:latin typeface="微软雅黑"/>
              <a:ea typeface="微软雅黑"/>
              <a:cs typeface="微软雅黑"/>
            </a:endParaRPr>
          </a:p>
        </p:txBody>
      </p:sp>
      <p:sp>
        <p:nvSpPr>
          <p:cNvPr id="12" name="文本框 11"/>
          <p:cNvSpPr txBox="1"/>
          <p:nvPr/>
        </p:nvSpPr>
        <p:spPr>
          <a:xfrm>
            <a:off x="3219341" y="4164643"/>
            <a:ext cx="16835087" cy="8279189"/>
          </a:xfrm>
          <a:prstGeom prst="rect">
            <a:avLst/>
          </a:prstGeom>
          <a:noFill/>
        </p:spPr>
        <p:txBody>
          <a:bodyPr wrap="square" rtlCol="0">
            <a:spAutoFit/>
          </a:bodyPr>
          <a:lstStyle/>
          <a:p>
            <a:pPr marL="857250" indent="-857250">
              <a:lnSpc>
                <a:spcPct val="200000"/>
              </a:lnSpc>
              <a:buFont typeface="Arial"/>
              <a:buChar char="•"/>
            </a:pPr>
            <a:r>
              <a:rPr kumimoji="1" lang="en-US" altLang="en-US" sz="4400" dirty="0" smtClean="0">
                <a:latin typeface="微软雅黑"/>
                <a:ea typeface="微软雅黑"/>
                <a:cs typeface="微软雅黑"/>
              </a:rPr>
              <a:t>和核心交易共用接入层</a:t>
            </a:r>
            <a:r>
              <a:rPr kumimoji="1" lang="zh-CN" altLang="en-US" sz="4400" dirty="0" smtClean="0">
                <a:latin typeface="微软雅黑"/>
                <a:ea typeface="微软雅黑"/>
                <a:cs typeface="微软雅黑"/>
              </a:rPr>
              <a:t>，影响核心交易</a:t>
            </a:r>
            <a:endParaRPr kumimoji="1" lang="en-US" altLang="zh-CN" sz="4400" dirty="0" smtClean="0">
              <a:latin typeface="微软雅黑"/>
              <a:ea typeface="微软雅黑"/>
              <a:cs typeface="微软雅黑"/>
            </a:endParaRPr>
          </a:p>
          <a:p>
            <a:pPr marL="857250" indent="-857250">
              <a:lnSpc>
                <a:spcPct val="200000"/>
              </a:lnSpc>
              <a:buFont typeface="Arial"/>
              <a:buChar char="•"/>
            </a:pPr>
            <a:r>
              <a:rPr kumimoji="1" lang="en-US" altLang="en-US" sz="4400" dirty="0" smtClean="0">
                <a:latin typeface="微软雅黑"/>
                <a:ea typeface="微软雅黑"/>
                <a:cs typeface="微软雅黑"/>
              </a:rPr>
              <a:t>C</a:t>
            </a:r>
            <a:r>
              <a:rPr kumimoji="1" lang="zh-CN" altLang="en-US" sz="4400" dirty="0" smtClean="0">
                <a:latin typeface="微软雅黑"/>
                <a:ea typeface="微软雅黑"/>
                <a:cs typeface="微软雅黑"/>
              </a:rPr>
              <a:t>技术栈的查询设置类功能开发效率较低</a:t>
            </a:r>
            <a:endParaRPr kumimoji="1" lang="en-US" altLang="en-US" sz="4400" dirty="0" smtClean="0">
              <a:latin typeface="微软雅黑"/>
              <a:ea typeface="微软雅黑"/>
              <a:cs typeface="微软雅黑"/>
            </a:endParaRPr>
          </a:p>
          <a:p>
            <a:pPr marL="857250" indent="-857250">
              <a:lnSpc>
                <a:spcPct val="200000"/>
              </a:lnSpc>
              <a:buFont typeface="Arial"/>
              <a:buChar char="•"/>
            </a:pPr>
            <a:r>
              <a:rPr kumimoji="1" lang="zh-CN" altLang="en-US" sz="4400" dirty="0" smtClean="0">
                <a:latin typeface="微软雅黑"/>
                <a:ea typeface="微软雅黑"/>
                <a:cs typeface="微软雅黑"/>
              </a:rPr>
              <a:t>目前</a:t>
            </a:r>
            <a:r>
              <a:rPr kumimoji="1" lang="en-US" altLang="zh-CN" sz="4400" dirty="0">
                <a:latin typeface="微软雅黑"/>
                <a:ea typeface="微软雅黑"/>
                <a:cs typeface="微软雅黑"/>
              </a:rPr>
              <a:t>C</a:t>
            </a:r>
            <a:r>
              <a:rPr kumimoji="1" lang="zh-CN" altLang="en-US" sz="4400" dirty="0">
                <a:latin typeface="微软雅黑"/>
                <a:ea typeface="微软雅黑"/>
                <a:cs typeface="微软雅黑"/>
              </a:rPr>
              <a:t>技术栈实现的情况，同一类业务查询会在一个</a:t>
            </a:r>
            <a:r>
              <a:rPr kumimoji="1" lang="en-US" altLang="zh-CN" sz="4400" dirty="0" err="1">
                <a:latin typeface="微软雅黑"/>
                <a:ea typeface="微软雅黑"/>
                <a:cs typeface="微软雅黑"/>
              </a:rPr>
              <a:t>MQ</a:t>
            </a:r>
            <a:r>
              <a:rPr kumimoji="1" lang="en-US" altLang="en-US" sz="4400" dirty="0" err="1">
                <a:latin typeface="微软雅黑"/>
                <a:ea typeface="微软雅黑"/>
                <a:cs typeface="微软雅黑"/>
              </a:rPr>
              <a:t>中</a:t>
            </a:r>
            <a:r>
              <a:rPr kumimoji="1" lang="en-US" altLang="en-US" sz="4400" dirty="0" err="1" smtClean="0">
                <a:latin typeface="微软雅黑"/>
                <a:ea typeface="微软雅黑"/>
                <a:cs typeface="微软雅黑"/>
              </a:rPr>
              <a:t>阻塞</a:t>
            </a:r>
            <a:r>
              <a:rPr kumimoji="1" lang="zh-CN" altLang="en-US" sz="4400" dirty="0" smtClean="0">
                <a:latin typeface="微软雅黑"/>
                <a:ea typeface="微软雅黑"/>
                <a:cs typeface="微软雅黑"/>
              </a:rPr>
              <a:t>，导致</a:t>
            </a:r>
            <a:r>
              <a:rPr kumimoji="1" lang="en-US" altLang="en-US" sz="4400" dirty="0" smtClean="0">
                <a:latin typeface="微软雅黑"/>
                <a:ea typeface="微软雅黑"/>
                <a:cs typeface="微软雅黑"/>
              </a:rPr>
              <a:t>设置查询相关功能</a:t>
            </a:r>
            <a:r>
              <a:rPr kumimoji="1" lang="zh-CN" altLang="en-US" sz="4400" dirty="0" smtClean="0">
                <a:latin typeface="微软雅黑"/>
                <a:ea typeface="微软雅黑"/>
                <a:cs typeface="微软雅黑"/>
              </a:rPr>
              <a:t>查询</a:t>
            </a:r>
            <a:r>
              <a:rPr kumimoji="1" lang="en-US" altLang="en-US" sz="4400" dirty="0" smtClean="0">
                <a:latin typeface="微软雅黑"/>
                <a:ea typeface="微软雅黑"/>
                <a:cs typeface="微软雅黑"/>
              </a:rPr>
              <a:t>性能差</a:t>
            </a:r>
          </a:p>
          <a:p>
            <a:pPr marL="857250" indent="-857250">
              <a:lnSpc>
                <a:spcPct val="200000"/>
              </a:lnSpc>
              <a:buFont typeface="Arial"/>
              <a:buChar char="•"/>
            </a:pPr>
            <a:r>
              <a:rPr kumimoji="1" lang="zh-CN" altLang="en-US" sz="4400" dirty="0" smtClean="0">
                <a:latin typeface="微软雅黑"/>
                <a:ea typeface="微软雅黑"/>
                <a:cs typeface="微软雅黑"/>
              </a:rPr>
              <a:t>未能提供前台基础数据和计算的实时查询</a:t>
            </a:r>
            <a:endParaRPr kumimoji="1" lang="en-US" altLang="zh-CN" sz="4400" dirty="0" smtClean="0">
              <a:latin typeface="微软雅黑"/>
              <a:ea typeface="微软雅黑"/>
              <a:cs typeface="微软雅黑"/>
            </a:endParaRPr>
          </a:p>
          <a:p>
            <a:pPr>
              <a:lnSpc>
                <a:spcPct val="200000"/>
              </a:lnSpc>
            </a:pPr>
            <a:endParaRPr kumimoji="1" lang="en-US" altLang="zh-CN" sz="2400" dirty="0" smtClean="0">
              <a:latin typeface="微软雅黑"/>
              <a:ea typeface="微软雅黑"/>
              <a:cs typeface="微软雅黑"/>
            </a:endParaRPr>
          </a:p>
          <a:p>
            <a:pPr>
              <a:lnSpc>
                <a:spcPct val="200000"/>
              </a:lnSpc>
            </a:pPr>
            <a:endParaRPr kumimoji="1" lang="zh-CN" altLang="en-US" sz="2400" dirty="0">
              <a:latin typeface="微软雅黑"/>
              <a:ea typeface="微软雅黑"/>
              <a:cs typeface="微软雅黑"/>
            </a:endParaRPr>
          </a:p>
        </p:txBody>
      </p:sp>
      <p:sp>
        <p:nvSpPr>
          <p:cNvPr id="14" name="文本框 13"/>
          <p:cNvSpPr txBox="1"/>
          <p:nvPr/>
        </p:nvSpPr>
        <p:spPr>
          <a:xfrm>
            <a:off x="3721439" y="2953642"/>
            <a:ext cx="17396259" cy="1015663"/>
          </a:xfrm>
          <a:prstGeom prst="rect">
            <a:avLst/>
          </a:prstGeom>
          <a:noFill/>
        </p:spPr>
        <p:txBody>
          <a:bodyPr wrap="square" rtlCol="0">
            <a:spAutoFit/>
          </a:bodyPr>
          <a:lstStyle/>
          <a:p>
            <a:r>
              <a:rPr kumimoji="1" lang="zh-CN" altLang="en-US" dirty="0" smtClean="0">
                <a:latin typeface="微软雅黑"/>
                <a:ea typeface="微软雅黑"/>
                <a:cs typeface="微软雅黑"/>
              </a:rPr>
              <a:t>辅助交易目前面临的问题是</a:t>
            </a:r>
            <a:r>
              <a:rPr kumimoji="1" lang="en-US" altLang="zh-CN" dirty="0" smtClean="0">
                <a:latin typeface="微软雅黑"/>
                <a:ea typeface="微软雅黑"/>
                <a:cs typeface="微软雅黑"/>
              </a:rPr>
              <a:t>: </a:t>
            </a:r>
            <a:r>
              <a:rPr kumimoji="1" lang="zh-CN" altLang="en-US" sz="6000" dirty="0" smtClean="0">
                <a:solidFill>
                  <a:srgbClr val="25AEDB"/>
                </a:solidFill>
                <a:latin typeface="微软雅黑"/>
                <a:ea typeface="微软雅黑"/>
                <a:cs typeface="微软雅黑"/>
              </a:rPr>
              <a:t>开发效率较低</a:t>
            </a:r>
            <a:r>
              <a:rPr kumimoji="1" lang="zh-CN" altLang="en-US" sz="6000" dirty="0" smtClean="0">
                <a:solidFill>
                  <a:schemeClr val="accent2"/>
                </a:solidFill>
                <a:latin typeface="微软雅黑"/>
                <a:ea typeface="微软雅黑"/>
                <a:cs typeface="微软雅黑"/>
              </a:rPr>
              <a:t>，</a:t>
            </a:r>
            <a:r>
              <a:rPr kumimoji="1" lang="en-US" altLang="en-US" sz="6000" dirty="0" smtClean="0">
                <a:solidFill>
                  <a:schemeClr val="accent2"/>
                </a:solidFill>
                <a:latin typeface="微软雅黑"/>
                <a:ea typeface="微软雅黑"/>
                <a:cs typeface="微软雅黑"/>
              </a:rPr>
              <a:t>无法高并发服务</a:t>
            </a:r>
            <a:endParaRPr kumimoji="1" lang="zh-CN" altLang="en-US" sz="6000" dirty="0">
              <a:solidFill>
                <a:schemeClr val="accent2"/>
              </a:solidFill>
              <a:latin typeface="微软雅黑"/>
              <a:ea typeface="微软雅黑"/>
              <a:cs typeface="微软雅黑"/>
            </a:endParaRPr>
          </a:p>
        </p:txBody>
      </p:sp>
    </p:spTree>
    <p:extLst>
      <p:ext uri="{BB962C8B-B14F-4D97-AF65-F5344CB8AC3E}">
        <p14:creationId xmlns:p14="http://schemas.microsoft.com/office/powerpoint/2010/main" val="19454583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8909148" y="535742"/>
            <a:ext cx="553997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smtClean="0">
                <a:solidFill>
                  <a:schemeClr val="tx2"/>
                </a:solidFill>
                <a:latin typeface="微软雅黑"/>
                <a:ea typeface="微软雅黑"/>
                <a:cs typeface="微软雅黑"/>
                <a:sym typeface="Bebas Neue" charset="0"/>
              </a:rPr>
              <a:t>交易辅助改造</a:t>
            </a:r>
            <a:endParaRPr lang="en-US" sz="7200" dirty="0">
              <a:solidFill>
                <a:schemeClr val="tx2"/>
              </a:solidFill>
              <a:latin typeface="微软雅黑"/>
              <a:ea typeface="微软雅黑"/>
              <a:cs typeface="微软雅黑"/>
              <a:sym typeface="Bebas Neue" charset="0"/>
            </a:endParaRPr>
          </a:p>
        </p:txBody>
      </p:sp>
      <p:sp>
        <p:nvSpPr>
          <p:cNvPr id="4" name="圆角矩形 3"/>
          <p:cNvSpPr/>
          <p:nvPr/>
        </p:nvSpPr>
        <p:spPr>
          <a:xfrm>
            <a:off x="14817096" y="2328331"/>
            <a:ext cx="2427182" cy="1834445"/>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dirty="0" smtClean="0"/>
              <a:t>用户/机构</a:t>
            </a:r>
            <a:endParaRPr kumimoji="1" lang="zh-CN" altLang="en-US" dirty="0"/>
          </a:p>
        </p:txBody>
      </p:sp>
      <p:sp>
        <p:nvSpPr>
          <p:cNvPr id="5" name="圆角矩形 4"/>
          <p:cNvSpPr/>
          <p:nvPr/>
        </p:nvSpPr>
        <p:spPr>
          <a:xfrm>
            <a:off x="14817096" y="4879621"/>
            <a:ext cx="2427182" cy="1834445"/>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债券</a:t>
            </a:r>
            <a:r>
              <a:rPr kumimoji="1" lang="en-US" altLang="zh-CN" dirty="0" smtClean="0"/>
              <a:t>/</a:t>
            </a:r>
            <a:r>
              <a:rPr kumimoji="1" lang="zh-CN" altLang="en-US" dirty="0" smtClean="0"/>
              <a:t>产品</a:t>
            </a:r>
            <a:endParaRPr kumimoji="1" lang="zh-CN" altLang="en-US" dirty="0"/>
          </a:p>
        </p:txBody>
      </p:sp>
      <p:sp>
        <p:nvSpPr>
          <p:cNvPr id="6" name="圆角矩形 5"/>
          <p:cNvSpPr/>
          <p:nvPr/>
        </p:nvSpPr>
        <p:spPr>
          <a:xfrm>
            <a:off x="14817096" y="7318024"/>
            <a:ext cx="2427182" cy="1834445"/>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dirty="0" smtClean="0"/>
              <a:t>市场参数</a:t>
            </a:r>
            <a:endParaRPr kumimoji="1" lang="zh-CN" altLang="en-US" dirty="0"/>
          </a:p>
        </p:txBody>
      </p:sp>
      <p:sp>
        <p:nvSpPr>
          <p:cNvPr id="7" name="圆角矩形 6"/>
          <p:cNvSpPr/>
          <p:nvPr/>
        </p:nvSpPr>
        <p:spPr>
          <a:xfrm>
            <a:off x="14817096" y="9728203"/>
            <a:ext cx="2427182" cy="1834445"/>
          </a:xfrm>
          <a:prstGeom prst="roundRect">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dirty="0" smtClean="0"/>
              <a:t>报价/成交/行情/查询</a:t>
            </a:r>
            <a:endParaRPr kumimoji="1" lang="zh-CN" altLang="en-US" dirty="0"/>
          </a:p>
        </p:txBody>
      </p:sp>
      <p:sp>
        <p:nvSpPr>
          <p:cNvPr id="8" name="罐形 7"/>
          <p:cNvSpPr/>
          <p:nvPr/>
        </p:nvSpPr>
        <p:spPr>
          <a:xfrm>
            <a:off x="20621864" y="3982248"/>
            <a:ext cx="2042974" cy="179474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数据库</a:t>
            </a:r>
            <a:endParaRPr kumimoji="1" lang="zh-CN" altLang="en-US" dirty="0"/>
          </a:p>
        </p:txBody>
      </p:sp>
      <p:sp>
        <p:nvSpPr>
          <p:cNvPr id="9" name="云形 8"/>
          <p:cNvSpPr/>
          <p:nvPr/>
        </p:nvSpPr>
        <p:spPr>
          <a:xfrm>
            <a:off x="20386640" y="7212790"/>
            <a:ext cx="2650345" cy="179474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缓存</a:t>
            </a:r>
            <a:r>
              <a:rPr kumimoji="1" lang="en-US" altLang="zh-CN" dirty="0" smtClean="0"/>
              <a:t>(</a:t>
            </a:r>
            <a:r>
              <a:rPr kumimoji="1" lang="zh-CN" altLang="en-US" dirty="0" smtClean="0"/>
              <a:t>跨网络</a:t>
            </a:r>
            <a:r>
              <a:rPr kumimoji="1" lang="en-US" altLang="zh-CN" dirty="0" smtClean="0"/>
              <a:t>)</a:t>
            </a:r>
            <a:endParaRPr kumimoji="1" lang="zh-CN" altLang="en-US" dirty="0"/>
          </a:p>
        </p:txBody>
      </p:sp>
      <p:sp>
        <p:nvSpPr>
          <p:cNvPr id="10" name="左右箭头 9"/>
          <p:cNvSpPr/>
          <p:nvPr/>
        </p:nvSpPr>
        <p:spPr>
          <a:xfrm>
            <a:off x="17802722" y="4296380"/>
            <a:ext cx="2070582" cy="1118265"/>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左右箭头 10"/>
          <p:cNvSpPr/>
          <p:nvPr/>
        </p:nvSpPr>
        <p:spPr>
          <a:xfrm>
            <a:off x="17802722" y="7843185"/>
            <a:ext cx="2070582" cy="1118265"/>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17802722" y="6650259"/>
            <a:ext cx="2070582" cy="646331"/>
          </a:xfrm>
          <a:prstGeom prst="rect">
            <a:avLst/>
          </a:prstGeom>
          <a:noFill/>
        </p:spPr>
        <p:txBody>
          <a:bodyPr wrap="square" rtlCol="0">
            <a:spAutoFit/>
          </a:bodyPr>
          <a:lstStyle/>
          <a:p>
            <a:r>
              <a:rPr kumimoji="1" lang="zh-CN" altLang="en-US" dirty="0" smtClean="0"/>
              <a:t>数据访问</a:t>
            </a:r>
            <a:endParaRPr kumimoji="1" lang="zh-CN" altLang="en-US" dirty="0"/>
          </a:p>
        </p:txBody>
      </p:sp>
      <p:sp>
        <p:nvSpPr>
          <p:cNvPr id="14" name="圆角矩形 13"/>
          <p:cNvSpPr/>
          <p:nvPr/>
        </p:nvSpPr>
        <p:spPr>
          <a:xfrm>
            <a:off x="10517862" y="6543608"/>
            <a:ext cx="2342512" cy="15059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接入层</a:t>
            </a:r>
            <a:endParaRPr kumimoji="1" lang="zh-CN" altLang="en-US" dirty="0"/>
          </a:p>
        </p:txBody>
      </p:sp>
      <p:cxnSp>
        <p:nvCxnSpPr>
          <p:cNvPr id="16" name="肘形连接符 15"/>
          <p:cNvCxnSpPr>
            <a:stCxn id="14" idx="3"/>
            <a:endCxn id="4" idx="1"/>
          </p:cNvCxnSpPr>
          <p:nvPr/>
        </p:nvCxnSpPr>
        <p:spPr>
          <a:xfrm flipV="1">
            <a:off x="12860374" y="3245554"/>
            <a:ext cx="1956722" cy="4051036"/>
          </a:xfrm>
          <a:prstGeom prst="bent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14" idx="3"/>
            <a:endCxn id="5" idx="1"/>
          </p:cNvCxnSpPr>
          <p:nvPr/>
        </p:nvCxnSpPr>
        <p:spPr>
          <a:xfrm flipV="1">
            <a:off x="12860374" y="5796844"/>
            <a:ext cx="1956722" cy="1499746"/>
          </a:xfrm>
          <a:prstGeom prst="bent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肘形连接符 21"/>
          <p:cNvCxnSpPr>
            <a:stCxn id="14" idx="3"/>
            <a:endCxn id="6" idx="1"/>
          </p:cNvCxnSpPr>
          <p:nvPr/>
        </p:nvCxnSpPr>
        <p:spPr>
          <a:xfrm>
            <a:off x="12860374" y="7296590"/>
            <a:ext cx="1956722" cy="938657"/>
          </a:xfrm>
          <a:prstGeom prst="bent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a:stCxn id="14" idx="3"/>
            <a:endCxn id="7" idx="1"/>
          </p:cNvCxnSpPr>
          <p:nvPr/>
        </p:nvCxnSpPr>
        <p:spPr>
          <a:xfrm>
            <a:off x="12860374" y="7296590"/>
            <a:ext cx="1956722" cy="3348836"/>
          </a:xfrm>
          <a:prstGeom prst="bent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1364553" y="5525952"/>
            <a:ext cx="2483628" cy="646331"/>
          </a:xfrm>
          <a:prstGeom prst="rect">
            <a:avLst/>
          </a:prstGeom>
          <a:noFill/>
        </p:spPr>
        <p:txBody>
          <a:bodyPr wrap="square" rtlCol="0">
            <a:spAutoFit/>
          </a:bodyPr>
          <a:lstStyle/>
          <a:p>
            <a:r>
              <a:rPr kumimoji="1" lang="en-US" altLang="zh-CN" dirty="0" smtClean="0"/>
              <a:t>RPC</a:t>
            </a:r>
            <a:r>
              <a:rPr kumimoji="1" lang="zh-CN" altLang="en-US" dirty="0" smtClean="0"/>
              <a:t>调用</a:t>
            </a:r>
            <a:endParaRPr kumimoji="1" lang="zh-CN" altLang="en-US" dirty="0"/>
          </a:p>
        </p:txBody>
      </p:sp>
      <p:sp>
        <p:nvSpPr>
          <p:cNvPr id="26" name="文本框 25"/>
          <p:cNvSpPr txBox="1"/>
          <p:nvPr/>
        </p:nvSpPr>
        <p:spPr>
          <a:xfrm>
            <a:off x="1411150" y="2440973"/>
            <a:ext cx="8796257" cy="8863966"/>
          </a:xfrm>
          <a:prstGeom prst="rect">
            <a:avLst/>
          </a:prstGeom>
          <a:noFill/>
        </p:spPr>
        <p:txBody>
          <a:bodyPr wrap="square" rtlCol="0">
            <a:spAutoFit/>
          </a:bodyPr>
          <a:lstStyle/>
          <a:p>
            <a:pPr marL="571500" indent="-571500">
              <a:lnSpc>
                <a:spcPct val="200000"/>
              </a:lnSpc>
              <a:buFont typeface="Arial"/>
              <a:buChar char="•"/>
            </a:pPr>
            <a:r>
              <a:rPr kumimoji="1" lang="en-US" altLang="en-US" dirty="0" smtClean="0"/>
              <a:t>交易辅助按照领域模型划分进程</a:t>
            </a:r>
          </a:p>
          <a:p>
            <a:pPr marL="571500" indent="-571500">
              <a:lnSpc>
                <a:spcPct val="200000"/>
              </a:lnSpc>
              <a:buFont typeface="Arial"/>
              <a:buChar char="•"/>
            </a:pPr>
            <a:r>
              <a:rPr kumimoji="1" lang="en-US" altLang="en-US" dirty="0" smtClean="0"/>
              <a:t>同一领域模型进程可以水平扩展</a:t>
            </a:r>
          </a:p>
          <a:p>
            <a:pPr marL="571500" indent="-571500">
              <a:lnSpc>
                <a:spcPct val="200000"/>
              </a:lnSpc>
              <a:buFont typeface="Arial"/>
              <a:buChar char="•"/>
            </a:pPr>
            <a:r>
              <a:rPr kumimoji="1" lang="en-US" altLang="en-US" dirty="0" err="1" smtClean="0"/>
              <a:t>进程核心为webserve，暴露restful</a:t>
            </a:r>
            <a:r>
              <a:rPr kumimoji="1" lang="en-US" altLang="en-US" dirty="0" smtClean="0"/>
              <a:t> </a:t>
            </a:r>
            <a:r>
              <a:rPr kumimoji="1" lang="en-US" altLang="en-US" dirty="0" err="1" smtClean="0"/>
              <a:t>api</a:t>
            </a:r>
            <a:endParaRPr kumimoji="1" lang="en-US" altLang="en-US" dirty="0" smtClean="0"/>
          </a:p>
          <a:p>
            <a:pPr marL="571500" indent="-571500">
              <a:lnSpc>
                <a:spcPct val="200000"/>
              </a:lnSpc>
              <a:buFont typeface="Arial"/>
              <a:buChar char="•"/>
            </a:pPr>
            <a:r>
              <a:rPr kumimoji="1" lang="en-US" altLang="en-US" dirty="0" err="1" smtClean="0"/>
              <a:t>接入层通过rpc调用完成业务请求</a:t>
            </a:r>
            <a:endParaRPr kumimoji="1" lang="en-US" altLang="en-US" dirty="0" smtClean="0"/>
          </a:p>
          <a:p>
            <a:pPr marL="571500" indent="-571500">
              <a:lnSpc>
                <a:spcPct val="200000"/>
              </a:lnSpc>
              <a:buFont typeface="Arial"/>
              <a:buChar char="•"/>
            </a:pPr>
            <a:r>
              <a:rPr kumimoji="1" lang="en-US" altLang="en-US" dirty="0" smtClean="0"/>
              <a:t>交易辅助承担了基础数据维护，前端界面基础数据补全，报价成交查询，行情查询等无状态消息请求</a:t>
            </a:r>
          </a:p>
          <a:p>
            <a:pPr marL="571500" indent="-571500">
              <a:lnSpc>
                <a:spcPct val="200000"/>
              </a:lnSpc>
              <a:buFont typeface="Arial"/>
              <a:buChar char="•"/>
            </a:pPr>
            <a:r>
              <a:rPr kumimoji="1" lang="en-US" altLang="en-US" dirty="0" smtClean="0"/>
              <a:t>交易辅助相关服务可做容器化尝试</a:t>
            </a:r>
          </a:p>
        </p:txBody>
      </p:sp>
    </p:spTree>
    <p:extLst>
      <p:ext uri="{BB962C8B-B14F-4D97-AF65-F5344CB8AC3E}">
        <p14:creationId xmlns:p14="http://schemas.microsoft.com/office/powerpoint/2010/main" val="27697014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6648843" y="535742"/>
            <a:ext cx="10060597"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smtClean="0">
                <a:solidFill>
                  <a:schemeClr val="tx2"/>
                </a:solidFill>
                <a:latin typeface="微软雅黑"/>
                <a:ea typeface="微软雅黑"/>
                <a:cs typeface="微软雅黑"/>
                <a:sym typeface="Bebas Neue" charset="0"/>
              </a:rPr>
              <a:t>开发效率</a:t>
            </a:r>
            <a:r>
              <a:rPr lang="zh-CN" altLang="en-US" sz="7200" dirty="0" smtClean="0">
                <a:solidFill>
                  <a:schemeClr val="tx2"/>
                </a:solidFill>
                <a:latin typeface="微软雅黑"/>
                <a:ea typeface="微软雅黑"/>
                <a:cs typeface="微软雅黑"/>
                <a:sym typeface="Bebas Neue" charset="0"/>
              </a:rPr>
              <a:t>和质量</a:t>
            </a:r>
            <a:r>
              <a:rPr lang="en-US" sz="7200" dirty="0" smtClean="0">
                <a:solidFill>
                  <a:schemeClr val="tx2"/>
                </a:solidFill>
                <a:latin typeface="微软雅黑"/>
                <a:ea typeface="微软雅黑"/>
                <a:cs typeface="微软雅黑"/>
                <a:sym typeface="Bebas Neue" charset="0"/>
              </a:rPr>
              <a:t>面临问题</a:t>
            </a:r>
            <a:endParaRPr lang="en-US" sz="7200" dirty="0">
              <a:solidFill>
                <a:schemeClr val="tx2"/>
              </a:solidFill>
              <a:latin typeface="微软雅黑"/>
              <a:ea typeface="微软雅黑"/>
              <a:cs typeface="微软雅黑"/>
              <a:sym typeface="Bebas Neue" charset="0"/>
            </a:endParaRPr>
          </a:p>
        </p:txBody>
      </p:sp>
      <p:sp>
        <p:nvSpPr>
          <p:cNvPr id="5" name="文本框 4"/>
          <p:cNvSpPr txBox="1"/>
          <p:nvPr/>
        </p:nvSpPr>
        <p:spPr>
          <a:xfrm>
            <a:off x="2342512" y="2201333"/>
            <a:ext cx="11232770" cy="11079957"/>
          </a:xfrm>
          <a:prstGeom prst="rect">
            <a:avLst/>
          </a:prstGeom>
          <a:noFill/>
        </p:spPr>
        <p:txBody>
          <a:bodyPr wrap="square" rtlCol="0">
            <a:spAutoFit/>
          </a:bodyPr>
          <a:lstStyle/>
          <a:p>
            <a:pPr marL="571500" indent="-571500">
              <a:lnSpc>
                <a:spcPct val="200000"/>
              </a:lnSpc>
              <a:buFont typeface="Arial"/>
              <a:buChar char="•"/>
            </a:pPr>
            <a:r>
              <a:rPr kumimoji="1" lang="zh-CN" altLang="en-US" dirty="0" smtClean="0"/>
              <a:t>后台开发环境复用，可能造成多人同时调试带来的行为不一致</a:t>
            </a:r>
            <a:endParaRPr kumimoji="1" lang="en-US" altLang="zh-CN" dirty="0" smtClean="0"/>
          </a:p>
          <a:p>
            <a:pPr marL="571500" indent="-571500">
              <a:lnSpc>
                <a:spcPct val="200000"/>
              </a:lnSpc>
              <a:buFont typeface="Arial"/>
              <a:buChar char="•"/>
            </a:pPr>
            <a:r>
              <a:rPr kumimoji="1" lang="zh-CN" altLang="en-US" dirty="0" smtClean="0"/>
              <a:t>模块化运行支持较弱，开发调试较困难，无较好的单元测试框架支撑，无较好的消息驱动测试框架支撑，代码调试大量场景需前台支持</a:t>
            </a:r>
            <a:endParaRPr kumimoji="1" lang="en-US" altLang="zh-CN" dirty="0" smtClean="0"/>
          </a:p>
          <a:p>
            <a:pPr marL="571500" indent="-571500">
              <a:lnSpc>
                <a:spcPct val="200000"/>
              </a:lnSpc>
              <a:buFont typeface="Arial"/>
              <a:buChar char="•"/>
            </a:pPr>
            <a:r>
              <a:rPr kumimoji="1" lang="zh-CN" altLang="en-US" dirty="0" smtClean="0"/>
              <a:t>开发人员的代码可直接提交到</a:t>
            </a:r>
            <a:r>
              <a:rPr kumimoji="1" lang="en-US" altLang="zh-CN" dirty="0" smtClean="0"/>
              <a:t>cc</a:t>
            </a:r>
            <a:r>
              <a:rPr kumimoji="1" lang="zh-CN" altLang="en-US" dirty="0" smtClean="0"/>
              <a:t>流，缺乏质量管控，可能会造成开发逻辑和设计不一致</a:t>
            </a:r>
            <a:endParaRPr kumimoji="1" lang="en-US" altLang="zh-CN" dirty="0" smtClean="0"/>
          </a:p>
          <a:p>
            <a:pPr marL="571500" indent="-571500">
              <a:lnSpc>
                <a:spcPct val="200000"/>
              </a:lnSpc>
              <a:buFont typeface="Arial"/>
              <a:buChar char="•"/>
            </a:pPr>
            <a:r>
              <a:rPr kumimoji="1" lang="zh-CN" altLang="en-US" dirty="0" smtClean="0"/>
              <a:t>代码还需手工合并，加大了设计人员工作量同时造成漏合，错合的风险（理论上小版本分支可自动合并到大版本</a:t>
            </a:r>
            <a:r>
              <a:rPr kumimoji="1" lang="en-US" altLang="zh-CN" dirty="0" smtClean="0"/>
              <a:t>，</a:t>
            </a:r>
            <a:r>
              <a:rPr kumimoji="1" lang="zh-CN" altLang="en-US" dirty="0" smtClean="0"/>
              <a:t>冲突才需要手工解决）</a:t>
            </a:r>
            <a:endParaRPr kumimoji="1" lang="zh-CN" altLang="en-US" dirty="0"/>
          </a:p>
        </p:txBody>
      </p:sp>
      <p:sp>
        <p:nvSpPr>
          <p:cNvPr id="6" name="矩形 5"/>
          <p:cNvSpPr/>
          <p:nvPr/>
        </p:nvSpPr>
        <p:spPr>
          <a:xfrm>
            <a:off x="15268664" y="6714068"/>
            <a:ext cx="2427181" cy="177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开发人员需关注点</a:t>
            </a:r>
            <a:endParaRPr kumimoji="1" lang="zh-CN" altLang="en-US" dirty="0"/>
          </a:p>
        </p:txBody>
      </p:sp>
      <p:sp>
        <p:nvSpPr>
          <p:cNvPr id="8" name="椭圆 7"/>
          <p:cNvSpPr/>
          <p:nvPr/>
        </p:nvSpPr>
        <p:spPr>
          <a:xfrm>
            <a:off x="19445674" y="3090333"/>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环境问题</a:t>
            </a:r>
            <a:endParaRPr kumimoji="1" lang="zh-CN" altLang="en-US" dirty="0"/>
          </a:p>
        </p:txBody>
      </p:sp>
      <p:sp>
        <p:nvSpPr>
          <p:cNvPr id="9" name="椭圆 8"/>
          <p:cNvSpPr/>
          <p:nvPr/>
        </p:nvSpPr>
        <p:spPr>
          <a:xfrm>
            <a:off x="19445674" y="5415845"/>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联调问题</a:t>
            </a:r>
            <a:endParaRPr kumimoji="1" lang="zh-CN" altLang="en-US" dirty="0"/>
          </a:p>
        </p:txBody>
      </p:sp>
      <p:sp>
        <p:nvSpPr>
          <p:cNvPr id="10" name="椭圆 9"/>
          <p:cNvSpPr/>
          <p:nvPr/>
        </p:nvSpPr>
        <p:spPr>
          <a:xfrm>
            <a:off x="19445674" y="7876823"/>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dirty="0" smtClean="0"/>
              <a:t>手动单测</a:t>
            </a:r>
            <a:endParaRPr kumimoji="1" lang="zh-CN" altLang="en-US" dirty="0"/>
          </a:p>
        </p:txBody>
      </p:sp>
      <p:sp>
        <p:nvSpPr>
          <p:cNvPr id="11" name="椭圆 10"/>
          <p:cNvSpPr/>
          <p:nvPr/>
        </p:nvSpPr>
        <p:spPr>
          <a:xfrm>
            <a:off x="19445674" y="10224910"/>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smtClean="0"/>
              <a:t>开发设计不一致</a:t>
            </a:r>
            <a:endParaRPr kumimoji="1" lang="zh-CN" altLang="en-US" sz="2800" dirty="0"/>
          </a:p>
        </p:txBody>
      </p:sp>
      <p:cxnSp>
        <p:nvCxnSpPr>
          <p:cNvPr id="14" name="肘形连接符 13"/>
          <p:cNvCxnSpPr>
            <a:stCxn id="6" idx="3"/>
            <a:endCxn id="8" idx="2"/>
          </p:cNvCxnSpPr>
          <p:nvPr/>
        </p:nvCxnSpPr>
        <p:spPr>
          <a:xfrm flipV="1">
            <a:off x="17695845" y="3979333"/>
            <a:ext cx="1749829" cy="3623735"/>
          </a:xfrm>
          <a:prstGeom prst="bentConnector3">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16" name="肘形连接符 15"/>
          <p:cNvCxnSpPr>
            <a:stCxn id="6" idx="3"/>
            <a:endCxn id="9" idx="2"/>
          </p:cNvCxnSpPr>
          <p:nvPr/>
        </p:nvCxnSpPr>
        <p:spPr>
          <a:xfrm flipV="1">
            <a:off x="17695845" y="6304845"/>
            <a:ext cx="1749829" cy="129822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6" idx="3"/>
            <a:endCxn id="10" idx="2"/>
          </p:cNvCxnSpPr>
          <p:nvPr/>
        </p:nvCxnSpPr>
        <p:spPr>
          <a:xfrm>
            <a:off x="17695845" y="7603068"/>
            <a:ext cx="1749829" cy="116275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肘形连接符 19"/>
          <p:cNvCxnSpPr>
            <a:stCxn id="6" idx="3"/>
            <a:endCxn id="11" idx="2"/>
          </p:cNvCxnSpPr>
          <p:nvPr/>
        </p:nvCxnSpPr>
        <p:spPr>
          <a:xfrm>
            <a:off x="17695845" y="7603068"/>
            <a:ext cx="1749829" cy="351084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49806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9832480" y="535742"/>
            <a:ext cx="369331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smtClean="0">
                <a:solidFill>
                  <a:schemeClr val="tx2"/>
                </a:solidFill>
                <a:latin typeface="微软雅黑"/>
                <a:ea typeface="微软雅黑"/>
                <a:cs typeface="微软雅黑"/>
                <a:sym typeface="Bebas Neue" charset="0"/>
              </a:rPr>
              <a:t>开发阶段</a:t>
            </a:r>
            <a:endParaRPr lang="en-US" sz="7200" dirty="0">
              <a:solidFill>
                <a:schemeClr val="tx2"/>
              </a:solidFill>
              <a:latin typeface="微软雅黑"/>
              <a:ea typeface="微软雅黑"/>
              <a:cs typeface="微软雅黑"/>
              <a:sym typeface="Bebas Neue" charset="0"/>
            </a:endParaRPr>
          </a:p>
        </p:txBody>
      </p:sp>
      <p:sp>
        <p:nvSpPr>
          <p:cNvPr id="5" name="文本框 4"/>
          <p:cNvSpPr txBox="1"/>
          <p:nvPr/>
        </p:nvSpPr>
        <p:spPr>
          <a:xfrm>
            <a:off x="2370735" y="2201333"/>
            <a:ext cx="10724755" cy="9187130"/>
          </a:xfrm>
          <a:prstGeom prst="rect">
            <a:avLst/>
          </a:prstGeom>
          <a:noFill/>
        </p:spPr>
        <p:txBody>
          <a:bodyPr wrap="square" rtlCol="0">
            <a:spAutoFit/>
          </a:bodyPr>
          <a:lstStyle/>
          <a:p>
            <a:pPr marL="571500" indent="-571500">
              <a:lnSpc>
                <a:spcPct val="150000"/>
              </a:lnSpc>
              <a:buFont typeface="Arial"/>
              <a:buChar char="•"/>
            </a:pPr>
            <a:r>
              <a:rPr kumimoji="1" lang="zh-CN" altLang="en-US" dirty="0" smtClean="0"/>
              <a:t>开发人员通过版本分支创建开发分支</a:t>
            </a:r>
            <a:endParaRPr kumimoji="1" lang="en-US" altLang="zh-CN" dirty="0" smtClean="0"/>
          </a:p>
          <a:p>
            <a:pPr marL="571500" indent="-571500">
              <a:lnSpc>
                <a:spcPct val="150000"/>
              </a:lnSpc>
              <a:buFont typeface="Arial"/>
              <a:buChar char="•"/>
            </a:pPr>
            <a:r>
              <a:rPr kumimoji="1" lang="zh-CN" altLang="en-US" dirty="0" smtClean="0"/>
              <a:t>开发人员通过</a:t>
            </a:r>
            <a:r>
              <a:rPr kumimoji="1" lang="en-US" altLang="zh-CN" dirty="0" err="1" smtClean="0"/>
              <a:t>docker</a:t>
            </a:r>
            <a:r>
              <a:rPr kumimoji="1" lang="zh-CN" altLang="en-US" dirty="0" smtClean="0"/>
              <a:t>镜像创建独立环境</a:t>
            </a:r>
            <a:endParaRPr kumimoji="1" lang="en-US" altLang="zh-CN" dirty="0" smtClean="0"/>
          </a:p>
          <a:p>
            <a:pPr marL="571500" indent="-571500">
              <a:lnSpc>
                <a:spcPct val="150000"/>
              </a:lnSpc>
              <a:buFont typeface="Arial"/>
              <a:buChar char="•"/>
            </a:pPr>
            <a:r>
              <a:rPr kumimoji="1" lang="zh-CN" altLang="en-US" dirty="0" smtClean="0"/>
              <a:t>构建数据库到对应的版本</a:t>
            </a:r>
            <a:endParaRPr kumimoji="1" lang="en-US" altLang="zh-CN" dirty="0" smtClean="0"/>
          </a:p>
          <a:p>
            <a:pPr marL="571500" indent="-571500">
              <a:lnSpc>
                <a:spcPct val="150000"/>
              </a:lnSpc>
              <a:buFont typeface="Arial"/>
              <a:buChar char="•"/>
            </a:pPr>
            <a:r>
              <a:rPr kumimoji="1" lang="en-US" altLang="en-US" dirty="0" smtClean="0"/>
              <a:t>在独立环境中开发调试</a:t>
            </a:r>
          </a:p>
          <a:p>
            <a:pPr marL="571500" indent="-571500">
              <a:lnSpc>
                <a:spcPct val="150000"/>
              </a:lnSpc>
              <a:buFont typeface="Arial"/>
              <a:buChar char="•"/>
            </a:pPr>
            <a:r>
              <a:rPr kumimoji="1" lang="en-US" altLang="en-US" dirty="0" smtClean="0"/>
              <a:t>单元测试框架支持编写单元测试，独立进行模块测试</a:t>
            </a:r>
          </a:p>
          <a:p>
            <a:pPr marL="571500" indent="-571500">
              <a:lnSpc>
                <a:spcPct val="150000"/>
              </a:lnSpc>
              <a:buFont typeface="Arial"/>
              <a:buChar char="•"/>
            </a:pPr>
            <a:r>
              <a:rPr kumimoji="1" lang="en-US" altLang="en-US" dirty="0" err="1" smtClean="0"/>
              <a:t>分支提交merge</a:t>
            </a:r>
            <a:r>
              <a:rPr kumimoji="1" lang="en-US" altLang="en-US" dirty="0" smtClean="0"/>
              <a:t> </a:t>
            </a:r>
            <a:r>
              <a:rPr kumimoji="1" lang="en-US" altLang="en-US" dirty="0" err="1" smtClean="0"/>
              <a:t>request到版本分支</a:t>
            </a:r>
            <a:endParaRPr kumimoji="1" lang="en-US" altLang="en-US" dirty="0" smtClean="0"/>
          </a:p>
          <a:p>
            <a:pPr marL="571500" indent="-571500">
              <a:lnSpc>
                <a:spcPct val="150000"/>
              </a:lnSpc>
              <a:buFont typeface="Arial"/>
              <a:buChar char="•"/>
            </a:pPr>
            <a:r>
              <a:rPr kumimoji="1" lang="zh-CN" altLang="en-US" dirty="0" smtClean="0"/>
              <a:t>持续集成事件触发对开发分支进行编译集成，自动化单元测试等验证</a:t>
            </a:r>
            <a:endParaRPr kumimoji="1" lang="en-US" altLang="zh-CN" dirty="0" smtClean="0"/>
          </a:p>
          <a:p>
            <a:pPr marL="571500" indent="-571500">
              <a:lnSpc>
                <a:spcPct val="150000"/>
              </a:lnSpc>
              <a:buFont typeface="Arial"/>
              <a:buChar char="•"/>
            </a:pPr>
            <a:r>
              <a:rPr kumimoji="1" lang="zh-CN" altLang="en-US" dirty="0" smtClean="0"/>
              <a:t>持续集成通知设计人员进行代码</a:t>
            </a:r>
            <a:r>
              <a:rPr kumimoji="1" lang="en-US" altLang="zh-CN" dirty="0" smtClean="0"/>
              <a:t>review</a:t>
            </a:r>
            <a:r>
              <a:rPr kumimoji="1" lang="zh-CN" altLang="en-US" dirty="0" smtClean="0"/>
              <a:t>和分支合并</a:t>
            </a:r>
            <a:endParaRPr kumimoji="1" lang="zh-CN" altLang="en-US" dirty="0"/>
          </a:p>
        </p:txBody>
      </p:sp>
      <p:sp>
        <p:nvSpPr>
          <p:cNvPr id="6" name="矩形 5"/>
          <p:cNvSpPr/>
          <p:nvPr/>
        </p:nvSpPr>
        <p:spPr>
          <a:xfrm>
            <a:off x="14055073" y="3090333"/>
            <a:ext cx="2427181" cy="177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dirty="0" smtClean="0"/>
              <a:t>开发流程</a:t>
            </a:r>
            <a:endParaRPr kumimoji="1" lang="zh-CN" altLang="en-US" dirty="0"/>
          </a:p>
        </p:txBody>
      </p:sp>
      <p:sp>
        <p:nvSpPr>
          <p:cNvPr id="7" name="椭圆 6"/>
          <p:cNvSpPr/>
          <p:nvPr/>
        </p:nvSpPr>
        <p:spPr>
          <a:xfrm>
            <a:off x="14309080" y="6448777"/>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独立环境</a:t>
            </a:r>
            <a:endParaRPr kumimoji="1" lang="zh-CN" altLang="en-US" dirty="0"/>
          </a:p>
        </p:txBody>
      </p:sp>
      <p:sp>
        <p:nvSpPr>
          <p:cNvPr id="9" name="椭圆 8"/>
          <p:cNvSpPr/>
          <p:nvPr/>
        </p:nvSpPr>
        <p:spPr>
          <a:xfrm>
            <a:off x="16990268" y="6448777"/>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独立数据库</a:t>
            </a:r>
            <a:endParaRPr kumimoji="1" lang="zh-CN" altLang="en-US" dirty="0"/>
          </a:p>
        </p:txBody>
      </p:sp>
      <p:sp>
        <p:nvSpPr>
          <p:cNvPr id="17" name="椭圆 16"/>
          <p:cNvSpPr/>
          <p:nvPr/>
        </p:nvSpPr>
        <p:spPr>
          <a:xfrm>
            <a:off x="19654518" y="6448777"/>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单元测试</a:t>
            </a:r>
            <a:endParaRPr kumimoji="1" lang="zh-CN" altLang="en-US" dirty="0"/>
          </a:p>
        </p:txBody>
      </p:sp>
      <p:sp>
        <p:nvSpPr>
          <p:cNvPr id="18" name="椭圆 17"/>
          <p:cNvSpPr/>
          <p:nvPr/>
        </p:nvSpPr>
        <p:spPr>
          <a:xfrm>
            <a:off x="19654518" y="8943621"/>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dirty="0" smtClean="0"/>
              <a:t>提交合并请求</a:t>
            </a:r>
            <a:endParaRPr kumimoji="1" lang="zh-CN" altLang="en-US" dirty="0"/>
          </a:p>
        </p:txBody>
      </p:sp>
      <p:cxnSp>
        <p:nvCxnSpPr>
          <p:cNvPr id="21" name="肘形连接符 20"/>
          <p:cNvCxnSpPr>
            <a:stCxn id="6" idx="2"/>
            <a:endCxn id="7" idx="0"/>
          </p:cNvCxnSpPr>
          <p:nvPr/>
        </p:nvCxnSpPr>
        <p:spPr>
          <a:xfrm rot="5400000">
            <a:off x="14478442" y="5658555"/>
            <a:ext cx="1580444"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肘形连接符 22"/>
          <p:cNvCxnSpPr>
            <a:stCxn id="7" idx="6"/>
            <a:endCxn id="9" idx="2"/>
          </p:cNvCxnSpPr>
          <p:nvPr/>
        </p:nvCxnSpPr>
        <p:spPr>
          <a:xfrm>
            <a:off x="16228247" y="7337777"/>
            <a:ext cx="762021"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a:stCxn id="9" idx="6"/>
            <a:endCxn id="17" idx="2"/>
          </p:cNvCxnSpPr>
          <p:nvPr/>
        </p:nvCxnSpPr>
        <p:spPr>
          <a:xfrm>
            <a:off x="18909435" y="7337777"/>
            <a:ext cx="745083"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a:stCxn id="17" idx="4"/>
            <a:endCxn id="18" idx="0"/>
          </p:cNvCxnSpPr>
          <p:nvPr/>
        </p:nvCxnSpPr>
        <p:spPr>
          <a:xfrm rot="5400000">
            <a:off x="20255680" y="8585199"/>
            <a:ext cx="716844"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1840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9832483" y="535742"/>
            <a:ext cx="369331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smtClean="0">
                <a:solidFill>
                  <a:schemeClr val="tx2"/>
                </a:solidFill>
                <a:latin typeface="微软雅黑"/>
                <a:ea typeface="微软雅黑"/>
                <a:cs typeface="微软雅黑"/>
                <a:sym typeface="Bebas Neue" charset="0"/>
              </a:rPr>
              <a:t>审核阶段</a:t>
            </a:r>
            <a:endParaRPr lang="en-US" sz="7200" dirty="0">
              <a:solidFill>
                <a:schemeClr val="tx2"/>
              </a:solidFill>
              <a:latin typeface="微软雅黑"/>
              <a:ea typeface="微软雅黑"/>
              <a:cs typeface="微软雅黑"/>
              <a:sym typeface="Bebas Neue" charset="0"/>
            </a:endParaRPr>
          </a:p>
        </p:txBody>
      </p:sp>
      <p:sp>
        <p:nvSpPr>
          <p:cNvPr id="4" name="文本框 3"/>
          <p:cNvSpPr txBox="1"/>
          <p:nvPr/>
        </p:nvSpPr>
        <p:spPr>
          <a:xfrm>
            <a:off x="2370735" y="3160889"/>
            <a:ext cx="10781201" cy="8863966"/>
          </a:xfrm>
          <a:prstGeom prst="rect">
            <a:avLst/>
          </a:prstGeom>
          <a:noFill/>
        </p:spPr>
        <p:txBody>
          <a:bodyPr wrap="square" rtlCol="0">
            <a:spAutoFit/>
          </a:bodyPr>
          <a:lstStyle/>
          <a:p>
            <a:pPr marL="571500" indent="-571500">
              <a:lnSpc>
                <a:spcPct val="200000"/>
              </a:lnSpc>
              <a:buFont typeface="Arial"/>
              <a:buChar char="•"/>
            </a:pPr>
            <a:r>
              <a:rPr kumimoji="1" lang="zh-CN" altLang="en-US" dirty="0" smtClean="0"/>
              <a:t>合并请求会触发自动化构建和全量单元测试用例验证</a:t>
            </a:r>
            <a:endParaRPr kumimoji="1" lang="en-US" altLang="zh-CN" dirty="0" smtClean="0"/>
          </a:p>
          <a:p>
            <a:pPr marL="571500" indent="-571500">
              <a:lnSpc>
                <a:spcPct val="200000"/>
              </a:lnSpc>
              <a:buFont typeface="Arial"/>
              <a:buChar char="•"/>
            </a:pPr>
            <a:r>
              <a:rPr kumimoji="1" lang="zh-CN" altLang="en-US" dirty="0" smtClean="0"/>
              <a:t>自动化构建或自动化单测失败拒绝合并</a:t>
            </a:r>
            <a:endParaRPr kumimoji="1" lang="en-US" altLang="zh-CN" dirty="0" smtClean="0"/>
          </a:p>
          <a:p>
            <a:pPr marL="571500" indent="-571500">
              <a:lnSpc>
                <a:spcPct val="200000"/>
              </a:lnSpc>
              <a:buFont typeface="Arial"/>
              <a:buChar char="•"/>
            </a:pPr>
            <a:r>
              <a:rPr kumimoji="1" lang="zh-CN" altLang="en-US" dirty="0" smtClean="0"/>
              <a:t>设计人员对所有</a:t>
            </a:r>
            <a:r>
              <a:rPr kumimoji="1" lang="en-US" altLang="zh-CN" dirty="0" smtClean="0"/>
              <a:t>merge request</a:t>
            </a:r>
            <a:r>
              <a:rPr kumimoji="1" lang="zh-CN" altLang="en-US" dirty="0" smtClean="0"/>
              <a:t>进行代码审核</a:t>
            </a:r>
            <a:r>
              <a:rPr kumimoji="1" lang="en-US" altLang="zh-CN" dirty="0" smtClean="0"/>
              <a:t>,</a:t>
            </a:r>
            <a:r>
              <a:rPr kumimoji="1" lang="zh-CN" altLang="en-US" dirty="0" smtClean="0"/>
              <a:t>确保开发和设计的一致性</a:t>
            </a:r>
            <a:endParaRPr kumimoji="1" lang="en-US" altLang="zh-CN" dirty="0" smtClean="0"/>
          </a:p>
          <a:p>
            <a:pPr marL="571500" indent="-571500">
              <a:lnSpc>
                <a:spcPct val="200000"/>
              </a:lnSpc>
              <a:buFont typeface="Arial"/>
              <a:buChar char="•"/>
            </a:pPr>
            <a:r>
              <a:rPr kumimoji="1" lang="zh-CN" altLang="en-US" dirty="0" smtClean="0"/>
              <a:t>设计人员确认合并或拒绝合并</a:t>
            </a:r>
            <a:endParaRPr kumimoji="1" lang="en-US" altLang="zh-CN" dirty="0" smtClean="0"/>
          </a:p>
          <a:p>
            <a:pPr marL="571500" indent="-571500">
              <a:lnSpc>
                <a:spcPct val="200000"/>
              </a:lnSpc>
              <a:buFont typeface="Arial"/>
              <a:buChar char="•"/>
            </a:pPr>
            <a:endParaRPr kumimoji="1" lang="en-US" altLang="zh-CN" dirty="0" smtClean="0"/>
          </a:p>
          <a:p>
            <a:pPr>
              <a:lnSpc>
                <a:spcPct val="200000"/>
              </a:lnSpc>
            </a:pPr>
            <a:endParaRPr kumimoji="1" lang="zh-CN" altLang="en-US" dirty="0"/>
          </a:p>
        </p:txBody>
      </p:sp>
      <p:sp>
        <p:nvSpPr>
          <p:cNvPr id="5" name="矩形 4"/>
          <p:cNvSpPr/>
          <p:nvPr/>
        </p:nvSpPr>
        <p:spPr>
          <a:xfrm>
            <a:off x="14055073" y="3090333"/>
            <a:ext cx="2427181" cy="177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dirty="0" smtClean="0"/>
              <a:t>审核流程</a:t>
            </a:r>
            <a:endParaRPr kumimoji="1" lang="zh-CN" altLang="en-US" dirty="0"/>
          </a:p>
        </p:txBody>
      </p:sp>
      <p:sp>
        <p:nvSpPr>
          <p:cNvPr id="6" name="椭圆 5"/>
          <p:cNvSpPr/>
          <p:nvPr/>
        </p:nvSpPr>
        <p:spPr>
          <a:xfrm>
            <a:off x="14309080" y="6448777"/>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自动化构建</a:t>
            </a:r>
            <a:endParaRPr kumimoji="1" lang="zh-CN" altLang="en-US" dirty="0"/>
          </a:p>
        </p:txBody>
      </p:sp>
      <p:sp>
        <p:nvSpPr>
          <p:cNvPr id="7" name="椭圆 6"/>
          <p:cNvSpPr/>
          <p:nvPr/>
        </p:nvSpPr>
        <p:spPr>
          <a:xfrm>
            <a:off x="16990268" y="6448777"/>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全量单元测试</a:t>
            </a:r>
            <a:endParaRPr kumimoji="1" lang="zh-CN" altLang="en-US" dirty="0"/>
          </a:p>
        </p:txBody>
      </p:sp>
      <p:sp>
        <p:nvSpPr>
          <p:cNvPr id="8" name="椭圆 7"/>
          <p:cNvSpPr/>
          <p:nvPr/>
        </p:nvSpPr>
        <p:spPr>
          <a:xfrm>
            <a:off x="19654518" y="6448777"/>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dirty="0" smtClean="0"/>
              <a:t>Code review</a:t>
            </a:r>
            <a:endParaRPr kumimoji="1" lang="zh-CN" altLang="en-US" dirty="0"/>
          </a:p>
        </p:txBody>
      </p:sp>
      <p:sp>
        <p:nvSpPr>
          <p:cNvPr id="9" name="椭圆 8"/>
          <p:cNvSpPr/>
          <p:nvPr/>
        </p:nvSpPr>
        <p:spPr>
          <a:xfrm>
            <a:off x="19654518" y="8943621"/>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dirty="0" smtClean="0"/>
              <a:t>合并</a:t>
            </a:r>
            <a:endParaRPr kumimoji="1" lang="zh-CN" altLang="en-US" dirty="0"/>
          </a:p>
        </p:txBody>
      </p:sp>
      <p:cxnSp>
        <p:nvCxnSpPr>
          <p:cNvPr id="10" name="肘形连接符 9"/>
          <p:cNvCxnSpPr>
            <a:stCxn id="5" idx="2"/>
            <a:endCxn id="6" idx="0"/>
          </p:cNvCxnSpPr>
          <p:nvPr/>
        </p:nvCxnSpPr>
        <p:spPr>
          <a:xfrm rot="5400000">
            <a:off x="14478442" y="5658555"/>
            <a:ext cx="1580444"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肘形连接符 10"/>
          <p:cNvCxnSpPr>
            <a:stCxn id="6" idx="6"/>
            <a:endCxn id="7" idx="2"/>
          </p:cNvCxnSpPr>
          <p:nvPr/>
        </p:nvCxnSpPr>
        <p:spPr>
          <a:xfrm>
            <a:off x="16228247" y="7337777"/>
            <a:ext cx="762021"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肘形连接符 11"/>
          <p:cNvCxnSpPr>
            <a:stCxn id="7" idx="6"/>
            <a:endCxn id="8" idx="2"/>
          </p:cNvCxnSpPr>
          <p:nvPr/>
        </p:nvCxnSpPr>
        <p:spPr>
          <a:xfrm>
            <a:off x="18909435" y="7337777"/>
            <a:ext cx="745083"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肘形连接符 12"/>
          <p:cNvCxnSpPr>
            <a:stCxn id="8" idx="4"/>
            <a:endCxn id="9" idx="0"/>
          </p:cNvCxnSpPr>
          <p:nvPr/>
        </p:nvCxnSpPr>
        <p:spPr>
          <a:xfrm rot="5400000">
            <a:off x="20255680" y="8585199"/>
            <a:ext cx="716844"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564042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8909157" y="535742"/>
            <a:ext cx="553997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smtClean="0">
                <a:solidFill>
                  <a:schemeClr val="tx2"/>
                </a:solidFill>
                <a:latin typeface="微软雅黑"/>
                <a:ea typeface="微软雅黑"/>
                <a:cs typeface="微软雅黑"/>
                <a:sym typeface="Bebas Neue" charset="0"/>
              </a:rPr>
              <a:t>版本发布阶段</a:t>
            </a:r>
            <a:endParaRPr lang="en-US" sz="7200" dirty="0">
              <a:solidFill>
                <a:schemeClr val="tx2"/>
              </a:solidFill>
              <a:latin typeface="微软雅黑"/>
              <a:ea typeface="微软雅黑"/>
              <a:cs typeface="微软雅黑"/>
              <a:sym typeface="Bebas Neue" charset="0"/>
            </a:endParaRPr>
          </a:p>
        </p:txBody>
      </p:sp>
      <p:sp>
        <p:nvSpPr>
          <p:cNvPr id="4" name="文本框 3"/>
          <p:cNvSpPr txBox="1"/>
          <p:nvPr/>
        </p:nvSpPr>
        <p:spPr>
          <a:xfrm>
            <a:off x="3189203" y="3090333"/>
            <a:ext cx="10047402" cy="6647974"/>
          </a:xfrm>
          <a:prstGeom prst="rect">
            <a:avLst/>
          </a:prstGeom>
          <a:noFill/>
        </p:spPr>
        <p:txBody>
          <a:bodyPr wrap="square" rtlCol="0">
            <a:spAutoFit/>
          </a:bodyPr>
          <a:lstStyle/>
          <a:p>
            <a:pPr marL="571500" indent="-571500">
              <a:lnSpc>
                <a:spcPct val="200000"/>
              </a:lnSpc>
              <a:buFont typeface="Arial"/>
              <a:buChar char="•"/>
            </a:pPr>
            <a:r>
              <a:rPr kumimoji="1" lang="zh-CN" altLang="en-US" dirty="0" smtClean="0"/>
              <a:t>每晚对版本分支做自动构建，</a:t>
            </a:r>
            <a:r>
              <a:rPr kumimoji="1" lang="en-US" altLang="zh-CN" dirty="0" err="1" smtClean="0"/>
              <a:t>api</a:t>
            </a:r>
            <a:r>
              <a:rPr kumimoji="1" lang="zh-CN" altLang="en-US" dirty="0" smtClean="0"/>
              <a:t>测试，前端自动化测试</a:t>
            </a:r>
            <a:endParaRPr kumimoji="1" lang="en-US" altLang="zh-CN" dirty="0" smtClean="0"/>
          </a:p>
          <a:p>
            <a:pPr marL="571500" indent="-571500">
              <a:lnSpc>
                <a:spcPct val="200000"/>
              </a:lnSpc>
              <a:buFont typeface="Arial"/>
              <a:buChar char="•"/>
            </a:pPr>
            <a:r>
              <a:rPr kumimoji="1" lang="zh-CN" altLang="en-US" dirty="0" smtClean="0"/>
              <a:t>自动化测试通过后发布版本</a:t>
            </a:r>
            <a:r>
              <a:rPr kumimoji="1" lang="en-US" altLang="en-US" dirty="0" smtClean="0"/>
              <a:t>（可供第三方直接介入测试）</a:t>
            </a:r>
          </a:p>
          <a:p>
            <a:pPr marL="571500" indent="-571500">
              <a:lnSpc>
                <a:spcPct val="200000"/>
              </a:lnSpc>
              <a:buFont typeface="Arial"/>
              <a:buChar char="•"/>
            </a:pPr>
            <a:r>
              <a:rPr kumimoji="1" lang="en-US" altLang="en-US" dirty="0" smtClean="0"/>
              <a:t>确保全量测试能在一晚上跑完（多机分布式测试）</a:t>
            </a:r>
          </a:p>
        </p:txBody>
      </p:sp>
      <p:sp>
        <p:nvSpPr>
          <p:cNvPr id="5" name="矩形 4"/>
          <p:cNvSpPr/>
          <p:nvPr/>
        </p:nvSpPr>
        <p:spPr>
          <a:xfrm>
            <a:off x="14055073" y="3090333"/>
            <a:ext cx="2427181" cy="177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dirty="0" smtClean="0"/>
              <a:t>版本发布阶段</a:t>
            </a:r>
            <a:endParaRPr kumimoji="1" lang="zh-CN" altLang="en-US" dirty="0"/>
          </a:p>
        </p:txBody>
      </p:sp>
      <p:sp>
        <p:nvSpPr>
          <p:cNvPr id="6" name="椭圆 5"/>
          <p:cNvSpPr/>
          <p:nvPr/>
        </p:nvSpPr>
        <p:spPr>
          <a:xfrm>
            <a:off x="14309080" y="6448777"/>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每晚构建</a:t>
            </a:r>
            <a:endParaRPr kumimoji="1" lang="zh-CN" altLang="en-US" dirty="0"/>
          </a:p>
        </p:txBody>
      </p:sp>
      <p:sp>
        <p:nvSpPr>
          <p:cNvPr id="7" name="椭圆 6"/>
          <p:cNvSpPr/>
          <p:nvPr/>
        </p:nvSpPr>
        <p:spPr>
          <a:xfrm>
            <a:off x="16990268" y="6448777"/>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全量测试</a:t>
            </a:r>
            <a:endParaRPr kumimoji="1" lang="zh-CN" altLang="en-US" dirty="0"/>
          </a:p>
        </p:txBody>
      </p:sp>
      <p:sp>
        <p:nvSpPr>
          <p:cNvPr id="8" name="椭圆 7"/>
          <p:cNvSpPr/>
          <p:nvPr/>
        </p:nvSpPr>
        <p:spPr>
          <a:xfrm>
            <a:off x="19654518" y="6448777"/>
            <a:ext cx="1919167" cy="1778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版本发布</a:t>
            </a:r>
            <a:endParaRPr kumimoji="1" lang="zh-CN" altLang="en-US" dirty="0"/>
          </a:p>
        </p:txBody>
      </p:sp>
      <p:cxnSp>
        <p:nvCxnSpPr>
          <p:cNvPr id="10" name="肘形连接符 9"/>
          <p:cNvCxnSpPr>
            <a:stCxn id="5" idx="2"/>
            <a:endCxn id="6" idx="0"/>
          </p:cNvCxnSpPr>
          <p:nvPr/>
        </p:nvCxnSpPr>
        <p:spPr>
          <a:xfrm rot="5400000">
            <a:off x="14478442" y="5658555"/>
            <a:ext cx="1580444"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肘形连接符 10"/>
          <p:cNvCxnSpPr>
            <a:stCxn id="6" idx="6"/>
            <a:endCxn id="7" idx="2"/>
          </p:cNvCxnSpPr>
          <p:nvPr/>
        </p:nvCxnSpPr>
        <p:spPr>
          <a:xfrm>
            <a:off x="16228247" y="7337777"/>
            <a:ext cx="762021"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肘形连接符 11"/>
          <p:cNvCxnSpPr>
            <a:stCxn id="7" idx="6"/>
            <a:endCxn id="8" idx="2"/>
          </p:cNvCxnSpPr>
          <p:nvPr/>
        </p:nvCxnSpPr>
        <p:spPr>
          <a:xfrm>
            <a:off x="18909435" y="7337777"/>
            <a:ext cx="745083"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54330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8105759" y="535742"/>
            <a:ext cx="714678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err="1" smtClean="0">
                <a:solidFill>
                  <a:schemeClr val="tx2"/>
                </a:solidFill>
                <a:latin typeface="微软雅黑"/>
                <a:ea typeface="微软雅黑"/>
                <a:cs typeface="微软雅黑"/>
                <a:sym typeface="Bebas Neue" charset="0"/>
              </a:rPr>
              <a:t>设计&amp;开发&amp;测试</a:t>
            </a:r>
            <a:endParaRPr lang="en-US" sz="7200" dirty="0">
              <a:solidFill>
                <a:schemeClr val="tx2"/>
              </a:solidFill>
              <a:latin typeface="微软雅黑"/>
              <a:ea typeface="微软雅黑"/>
              <a:cs typeface="微软雅黑"/>
              <a:sym typeface="Bebas Neue" charset="0"/>
            </a:endParaRPr>
          </a:p>
        </p:txBody>
      </p:sp>
      <p:sp>
        <p:nvSpPr>
          <p:cNvPr id="4" name="文本框 3"/>
          <p:cNvSpPr txBox="1"/>
          <p:nvPr/>
        </p:nvSpPr>
        <p:spPr>
          <a:xfrm>
            <a:off x="3477180" y="1930487"/>
            <a:ext cx="9652279" cy="11079957"/>
          </a:xfrm>
          <a:prstGeom prst="rect">
            <a:avLst/>
          </a:prstGeom>
          <a:noFill/>
        </p:spPr>
        <p:txBody>
          <a:bodyPr wrap="square" rtlCol="0">
            <a:spAutoFit/>
          </a:bodyPr>
          <a:lstStyle/>
          <a:p>
            <a:pPr marL="571500" indent="-571500">
              <a:lnSpc>
                <a:spcPct val="200000"/>
              </a:lnSpc>
              <a:buFont typeface="Arial"/>
              <a:buChar char="•"/>
            </a:pPr>
            <a:r>
              <a:rPr kumimoji="1" lang="zh-CN" altLang="en-US" dirty="0" smtClean="0"/>
              <a:t>设计人员职责</a:t>
            </a:r>
            <a:endParaRPr kumimoji="1" lang="en-US" altLang="zh-CN" dirty="0" smtClean="0"/>
          </a:p>
          <a:p>
            <a:pPr marL="1485717" lvl="1" indent="-571500">
              <a:lnSpc>
                <a:spcPct val="200000"/>
              </a:lnSpc>
              <a:buFont typeface="Arial"/>
              <a:buChar char="•"/>
            </a:pPr>
            <a:r>
              <a:rPr kumimoji="1" lang="en-US" altLang="en-US" dirty="0" smtClean="0"/>
              <a:t>业务设计</a:t>
            </a:r>
          </a:p>
          <a:p>
            <a:pPr marL="1485717" lvl="1" indent="-571500">
              <a:lnSpc>
                <a:spcPct val="200000"/>
              </a:lnSpc>
              <a:buFont typeface="Arial"/>
              <a:buChar char="•"/>
            </a:pPr>
            <a:r>
              <a:rPr kumimoji="1" lang="en-US" altLang="en-US" dirty="0" smtClean="0"/>
              <a:t>代码审核</a:t>
            </a:r>
          </a:p>
          <a:p>
            <a:pPr marL="571500" indent="-571500">
              <a:lnSpc>
                <a:spcPct val="200000"/>
              </a:lnSpc>
              <a:buFont typeface="Arial"/>
              <a:buChar char="•"/>
            </a:pPr>
            <a:r>
              <a:rPr kumimoji="1" lang="en-US" altLang="en-US" dirty="0" smtClean="0"/>
              <a:t>开发人员职责</a:t>
            </a:r>
          </a:p>
          <a:p>
            <a:pPr marL="1485717" lvl="1" indent="-571500">
              <a:lnSpc>
                <a:spcPct val="200000"/>
              </a:lnSpc>
              <a:buFont typeface="Arial"/>
              <a:buChar char="•"/>
            </a:pPr>
            <a:r>
              <a:rPr kumimoji="1" lang="en-US" altLang="en-US" dirty="0" smtClean="0"/>
              <a:t>代码开发</a:t>
            </a:r>
          </a:p>
          <a:p>
            <a:pPr marL="1485717" lvl="1" indent="-571500">
              <a:lnSpc>
                <a:spcPct val="200000"/>
              </a:lnSpc>
              <a:buFont typeface="Arial"/>
              <a:buChar char="•"/>
            </a:pPr>
            <a:r>
              <a:rPr kumimoji="1" lang="en-US" altLang="en-US" dirty="0" smtClean="0"/>
              <a:t>单元测试用例开发</a:t>
            </a:r>
          </a:p>
          <a:p>
            <a:pPr marL="571500" indent="-571500">
              <a:lnSpc>
                <a:spcPct val="200000"/>
              </a:lnSpc>
              <a:buFont typeface="Arial"/>
              <a:buChar char="•"/>
            </a:pPr>
            <a:r>
              <a:rPr kumimoji="1" lang="en-US" altLang="en-US" dirty="0" smtClean="0"/>
              <a:t>内测人员职责</a:t>
            </a:r>
          </a:p>
          <a:p>
            <a:pPr marL="1485717" lvl="1" indent="-571500">
              <a:lnSpc>
                <a:spcPct val="200000"/>
              </a:lnSpc>
              <a:buFont typeface="Arial"/>
              <a:buChar char="•"/>
            </a:pPr>
            <a:r>
              <a:rPr kumimoji="1" lang="en-US" altLang="en-US" dirty="0" smtClean="0"/>
              <a:t>功能用例开发</a:t>
            </a:r>
          </a:p>
          <a:p>
            <a:pPr marL="1485717" lvl="1" indent="-571500">
              <a:lnSpc>
                <a:spcPct val="200000"/>
              </a:lnSpc>
              <a:buFont typeface="Arial"/>
              <a:buChar char="•"/>
            </a:pPr>
            <a:r>
              <a:rPr kumimoji="1" lang="zh-CN" altLang="en-US" dirty="0" smtClean="0"/>
              <a:t>少量手工测试</a:t>
            </a:r>
            <a:endParaRPr kumimoji="1" lang="en-US" altLang="en-US" dirty="0" smtClean="0"/>
          </a:p>
          <a:p>
            <a:pPr lvl="1">
              <a:lnSpc>
                <a:spcPct val="200000"/>
              </a:lnSpc>
            </a:pPr>
            <a:endParaRPr kumimoji="1" lang="en-US" altLang="en-US" dirty="0" smtClean="0"/>
          </a:p>
        </p:txBody>
      </p:sp>
      <p:pic>
        <p:nvPicPr>
          <p:cNvPr id="8" name="图片 7"/>
          <p:cNvPicPr>
            <a:picLocks noChangeAspect="1"/>
          </p:cNvPicPr>
          <p:nvPr/>
        </p:nvPicPr>
        <p:blipFill>
          <a:blip r:embed="rId2"/>
          <a:stretch>
            <a:fillRect/>
          </a:stretch>
        </p:blipFill>
        <p:spPr>
          <a:xfrm>
            <a:off x="15252547" y="2466710"/>
            <a:ext cx="4724400" cy="2476500"/>
          </a:xfrm>
          <a:prstGeom prst="rect">
            <a:avLst/>
          </a:prstGeom>
        </p:spPr>
      </p:pic>
      <p:pic>
        <p:nvPicPr>
          <p:cNvPr id="9" name="图片 8"/>
          <p:cNvPicPr>
            <a:picLocks noChangeAspect="1"/>
          </p:cNvPicPr>
          <p:nvPr/>
        </p:nvPicPr>
        <p:blipFill>
          <a:blip r:embed="rId3"/>
          <a:stretch>
            <a:fillRect/>
          </a:stretch>
        </p:blipFill>
        <p:spPr>
          <a:xfrm>
            <a:off x="15252547" y="5678312"/>
            <a:ext cx="3212096" cy="4282795"/>
          </a:xfrm>
          <a:prstGeom prst="rect">
            <a:avLst/>
          </a:prstGeom>
        </p:spPr>
      </p:pic>
      <p:pic>
        <p:nvPicPr>
          <p:cNvPr id="10" name="图片 9"/>
          <p:cNvPicPr>
            <a:picLocks noChangeAspect="1"/>
          </p:cNvPicPr>
          <p:nvPr/>
        </p:nvPicPr>
        <p:blipFill>
          <a:blip r:embed="rId4"/>
          <a:stretch>
            <a:fillRect/>
          </a:stretch>
        </p:blipFill>
        <p:spPr>
          <a:xfrm>
            <a:off x="15252547" y="10308922"/>
            <a:ext cx="4305300" cy="2971800"/>
          </a:xfrm>
          <a:prstGeom prst="rect">
            <a:avLst/>
          </a:prstGeom>
        </p:spPr>
      </p:pic>
    </p:spTree>
    <p:extLst>
      <p:ext uri="{BB962C8B-B14F-4D97-AF65-F5344CB8AC3E}">
        <p14:creationId xmlns:p14="http://schemas.microsoft.com/office/powerpoint/2010/main" val="13102633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26" name="AutoShape 30"/>
          <p:cNvSpPr>
            <a:spLocks/>
          </p:cNvSpPr>
          <p:nvPr/>
        </p:nvSpPr>
        <p:spPr bwMode="auto">
          <a:xfrm>
            <a:off x="0" y="0"/>
            <a:ext cx="2437765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1">
              <a:lumMod val="90000"/>
              <a:lumOff val="10000"/>
              <a:alpha val="50000"/>
            </a:schemeClr>
          </a:solidFill>
          <a:ln>
            <a:noFill/>
          </a:ln>
          <a:effectLst/>
          <a:extLst/>
        </p:spPr>
        <p:txBody>
          <a:bodyPr lIns="45719" tIns="45719" rIns="45719" bIns="45719" anchor="ctr"/>
          <a:lstStyle/>
          <a:p>
            <a:pPr defTabSz="914400">
              <a:lnSpc>
                <a:spcPct val="100000"/>
              </a:lnSpc>
              <a:defRPr/>
            </a:pPr>
            <a:endParaRPr lang="es-ES" sz="1800" b="0">
              <a:solidFill>
                <a:schemeClr val="bg1"/>
              </a:solidFill>
              <a:cs typeface="Lato" charset="0"/>
            </a:endParaRPr>
          </a:p>
        </p:txBody>
      </p:sp>
      <p:grpSp>
        <p:nvGrpSpPr>
          <p:cNvPr id="2" name="Group 1"/>
          <p:cNvGrpSpPr/>
          <p:nvPr/>
        </p:nvGrpSpPr>
        <p:grpSpPr>
          <a:xfrm>
            <a:off x="6937591" y="4109085"/>
            <a:ext cx="10478336" cy="5496853"/>
            <a:chOff x="1723969" y="3941321"/>
            <a:chExt cx="10478336" cy="5496853"/>
          </a:xfrm>
        </p:grpSpPr>
        <p:sp>
          <p:nvSpPr>
            <p:cNvPr id="33" name="TextBox 32"/>
            <p:cNvSpPr txBox="1"/>
            <p:nvPr/>
          </p:nvSpPr>
          <p:spPr>
            <a:xfrm>
              <a:off x="4452497" y="4912815"/>
              <a:ext cx="5057758" cy="3016192"/>
            </a:xfrm>
            <a:prstGeom prst="rect">
              <a:avLst/>
            </a:prstGeom>
            <a:noFill/>
          </p:spPr>
          <p:txBody>
            <a:bodyPr wrap="none" lIns="91422" tIns="45711" rIns="91422" bIns="45711" rtlCol="0">
              <a:spAutoFit/>
            </a:bodyPr>
            <a:lstStyle/>
            <a:p>
              <a:pPr algn="ctr"/>
              <a:r>
                <a:rPr lang="id-ID" sz="19000" b="1" dirty="0" smtClean="0">
                  <a:solidFill>
                    <a:schemeClr val="bg1"/>
                  </a:solidFill>
                  <a:latin typeface="Source Sans Pro"/>
                  <a:cs typeface="Source Sans Pro"/>
                </a:rPr>
                <a:t>谢谢</a:t>
              </a:r>
              <a:endParaRPr lang="id-ID" sz="19000" b="1" dirty="0">
                <a:solidFill>
                  <a:schemeClr val="bg1"/>
                </a:solidFill>
                <a:latin typeface="Source Sans Pro"/>
                <a:cs typeface="Source Sans Pro"/>
              </a:endParaRPr>
            </a:p>
          </p:txBody>
        </p:sp>
        <p:sp>
          <p:nvSpPr>
            <p:cNvPr id="24" name="Parallelogram 23"/>
            <p:cNvSpPr/>
            <p:nvPr/>
          </p:nvSpPr>
          <p:spPr>
            <a:xfrm>
              <a:off x="1723969" y="3941321"/>
              <a:ext cx="10456056" cy="127132"/>
            </a:xfrm>
            <a:prstGeom prst="parallelogram">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Lato Light"/>
              </a:endParaRPr>
            </a:p>
          </p:txBody>
        </p:sp>
        <p:sp>
          <p:nvSpPr>
            <p:cNvPr id="25" name="Parallelogram 24"/>
            <p:cNvSpPr/>
            <p:nvPr/>
          </p:nvSpPr>
          <p:spPr>
            <a:xfrm>
              <a:off x="1746249" y="9311042"/>
              <a:ext cx="10456056" cy="127132"/>
            </a:xfrm>
            <a:prstGeom prst="parallelogram">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Lato Light"/>
              </a:endParaRPr>
            </a:p>
          </p:txBody>
        </p:sp>
      </p:grpSp>
    </p:spTree>
    <p:extLst>
      <p:ext uri="{BB962C8B-B14F-4D97-AF65-F5344CB8AC3E}">
        <p14:creationId xmlns:p14="http://schemas.microsoft.com/office/powerpoint/2010/main" val="34111377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9832480" y="535742"/>
            <a:ext cx="369331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smtClean="0">
                <a:solidFill>
                  <a:schemeClr val="tx2"/>
                </a:solidFill>
                <a:latin typeface="微软雅黑"/>
                <a:ea typeface="微软雅黑"/>
                <a:cs typeface="微软雅黑"/>
                <a:sym typeface="Bebas Neue" charset="0"/>
              </a:rPr>
              <a:t>技术选型</a:t>
            </a:r>
            <a:endParaRPr lang="en-US" sz="7200" dirty="0">
              <a:solidFill>
                <a:schemeClr val="tx2"/>
              </a:solidFill>
              <a:latin typeface="微软雅黑"/>
              <a:ea typeface="微软雅黑"/>
              <a:cs typeface="微软雅黑"/>
              <a:sym typeface="Bebas Neue" charset="0"/>
            </a:endParaRPr>
          </a:p>
        </p:txBody>
      </p:sp>
      <p:sp>
        <p:nvSpPr>
          <p:cNvPr id="4" name="文本框 3"/>
          <p:cNvSpPr txBox="1"/>
          <p:nvPr/>
        </p:nvSpPr>
        <p:spPr>
          <a:xfrm>
            <a:off x="1928236" y="1549302"/>
            <a:ext cx="10739417" cy="11449288"/>
          </a:xfrm>
          <a:prstGeom prst="rect">
            <a:avLst/>
          </a:prstGeom>
          <a:noFill/>
        </p:spPr>
        <p:txBody>
          <a:bodyPr wrap="square" rtlCol="0">
            <a:spAutoFit/>
          </a:bodyPr>
          <a:lstStyle/>
          <a:p>
            <a:pPr marL="571500" indent="-571500">
              <a:buFont typeface="Arial"/>
              <a:buChar char="•"/>
            </a:pPr>
            <a:endParaRPr kumimoji="1" lang="en-US" altLang="zh-CN" dirty="0" smtClean="0"/>
          </a:p>
          <a:p>
            <a:pPr marL="571500" indent="-571500">
              <a:lnSpc>
                <a:spcPct val="150000"/>
              </a:lnSpc>
              <a:buFont typeface="Arial"/>
              <a:buChar char="•"/>
            </a:pPr>
            <a:r>
              <a:rPr kumimoji="1" lang="zh-CN" altLang="en-US" sz="4000" dirty="0" smtClean="0"/>
              <a:t>开发语言选型</a:t>
            </a:r>
            <a:endParaRPr kumimoji="1" lang="en-US" altLang="zh-CN" dirty="0" smtClean="0"/>
          </a:p>
          <a:p>
            <a:pPr marL="1485717" lvl="1" indent="-571500">
              <a:lnSpc>
                <a:spcPct val="150000"/>
              </a:lnSpc>
              <a:buFont typeface="Arial"/>
              <a:buChar char="•"/>
            </a:pPr>
            <a:r>
              <a:rPr kumimoji="1" lang="zh-CN" altLang="en-US" dirty="0" smtClean="0"/>
              <a:t>核心交易服务的开发语言推荐</a:t>
            </a:r>
            <a:r>
              <a:rPr kumimoji="1" lang="en-US" altLang="zh-CN" dirty="0" smtClean="0"/>
              <a:t>C++</a:t>
            </a:r>
            <a:r>
              <a:rPr kumimoji="1" lang="zh-CN" altLang="en-US" dirty="0" smtClean="0"/>
              <a:t>或</a:t>
            </a:r>
            <a:r>
              <a:rPr kumimoji="1" lang="en-US" altLang="zh-CN" dirty="0" smtClean="0"/>
              <a:t>JAVA</a:t>
            </a:r>
            <a:r>
              <a:rPr kumimoji="1" lang="zh-CN" altLang="en-US" dirty="0" smtClean="0"/>
              <a:t>，相比</a:t>
            </a:r>
            <a:r>
              <a:rPr kumimoji="1" lang="en-US" altLang="zh-CN" dirty="0" smtClean="0"/>
              <a:t>C</a:t>
            </a:r>
            <a:r>
              <a:rPr kumimoji="1" lang="zh-CN" altLang="en-US" dirty="0" smtClean="0"/>
              <a:t>语言</a:t>
            </a:r>
            <a:endParaRPr kumimoji="1" lang="en-US" altLang="zh-CN" dirty="0" smtClean="0"/>
          </a:p>
          <a:p>
            <a:pPr marL="1485717" lvl="1" indent="-571500">
              <a:lnSpc>
                <a:spcPct val="150000"/>
              </a:lnSpc>
              <a:buFont typeface="Arial"/>
              <a:buChar char="•"/>
            </a:pPr>
            <a:r>
              <a:rPr kumimoji="1" lang="zh-CN" altLang="en-US" dirty="0" smtClean="0"/>
              <a:t>行情，辅助，外围接口等非核心模块可选用</a:t>
            </a:r>
            <a:r>
              <a:rPr kumimoji="1" lang="en-US" altLang="zh-CN" dirty="0" smtClean="0"/>
              <a:t>JAVA</a:t>
            </a:r>
            <a:r>
              <a:rPr kumimoji="1" lang="zh-CN" altLang="en-US" dirty="0" smtClean="0"/>
              <a:t>完成</a:t>
            </a:r>
            <a:endParaRPr kumimoji="1" lang="en-US" altLang="zh-CN" dirty="0"/>
          </a:p>
          <a:p>
            <a:pPr marL="571500" indent="-571500">
              <a:lnSpc>
                <a:spcPct val="150000"/>
              </a:lnSpc>
              <a:buFont typeface="Arial"/>
              <a:buChar char="•"/>
            </a:pPr>
            <a:r>
              <a:rPr kumimoji="1" lang="zh-CN" altLang="en-US" sz="4000" dirty="0" smtClean="0"/>
              <a:t>可靠性消息中间件</a:t>
            </a:r>
            <a:endParaRPr kumimoji="1" lang="en-US" altLang="zh-CN" sz="4000" dirty="0" smtClean="0"/>
          </a:p>
          <a:p>
            <a:pPr marL="1485717" lvl="1" indent="-571500">
              <a:lnSpc>
                <a:spcPct val="150000"/>
              </a:lnSpc>
              <a:buFont typeface="Arial"/>
              <a:buChar char="•"/>
            </a:pPr>
            <a:r>
              <a:rPr kumimoji="1" lang="en-US" altLang="zh-CN" dirty="0" smtClean="0"/>
              <a:t>IBM</a:t>
            </a:r>
            <a:r>
              <a:rPr kumimoji="1" lang="zh-CN" altLang="en-US" dirty="0" smtClean="0"/>
              <a:t> </a:t>
            </a:r>
            <a:r>
              <a:rPr kumimoji="1" lang="en-US" altLang="zh-CN" dirty="0" smtClean="0"/>
              <a:t>MQ(</a:t>
            </a:r>
            <a:r>
              <a:rPr kumimoji="1" lang="zh-CN" altLang="en-US" dirty="0" smtClean="0"/>
              <a:t>或</a:t>
            </a:r>
            <a:r>
              <a:rPr kumimoji="1" lang="en-US" altLang="zh-CN" dirty="0" smtClean="0"/>
              <a:t>IMT)</a:t>
            </a:r>
            <a:r>
              <a:rPr kumimoji="1" lang="zh-CN" altLang="en-US" dirty="0" smtClean="0"/>
              <a:t>，支持消息可靠送达和持久化，支持分布式事务提交，可结合灾备切换使用，保证核心业务消息的零丢失</a:t>
            </a:r>
            <a:endParaRPr kumimoji="1" lang="en-US" altLang="zh-CN" dirty="0"/>
          </a:p>
          <a:p>
            <a:pPr marL="571500" indent="-571500">
              <a:lnSpc>
                <a:spcPct val="150000"/>
              </a:lnSpc>
              <a:buFont typeface="Arial"/>
              <a:buChar char="•"/>
            </a:pPr>
            <a:r>
              <a:rPr kumimoji="1" lang="zh-CN" altLang="en-US" sz="4000" dirty="0" smtClean="0"/>
              <a:t>数据库和缓存</a:t>
            </a:r>
            <a:endParaRPr kumimoji="1" lang="en-US" altLang="zh-CN" sz="4000" dirty="0" smtClean="0"/>
          </a:p>
          <a:p>
            <a:pPr marL="1485717" lvl="1" indent="-571500">
              <a:lnSpc>
                <a:spcPct val="150000"/>
              </a:lnSpc>
              <a:buFont typeface="Arial"/>
              <a:buChar char="•"/>
            </a:pPr>
            <a:r>
              <a:rPr kumimoji="1" lang="zh-CN" altLang="en-US" dirty="0" smtClean="0"/>
              <a:t>核心数据可使用</a:t>
            </a:r>
            <a:r>
              <a:rPr kumimoji="1" lang="en-US" altLang="zh-CN" dirty="0" smtClean="0"/>
              <a:t>oracle</a:t>
            </a:r>
            <a:r>
              <a:rPr kumimoji="1" lang="zh-CN" altLang="en-US" dirty="0" smtClean="0"/>
              <a:t>数据库，高速缓存可在</a:t>
            </a:r>
            <a:r>
              <a:rPr kumimoji="1" lang="en-US" altLang="zh-CN" dirty="0" err="1" smtClean="0"/>
              <a:t>redis</a:t>
            </a:r>
            <a:r>
              <a:rPr kumimoji="1" lang="zh-CN" altLang="en-US" dirty="0" smtClean="0"/>
              <a:t>和</a:t>
            </a:r>
            <a:r>
              <a:rPr kumimoji="1" lang="en-US" altLang="zh-CN" dirty="0" smtClean="0"/>
              <a:t>Cassandra</a:t>
            </a:r>
            <a:r>
              <a:rPr kumimoji="1" lang="zh-CN" altLang="en-US" dirty="0" smtClean="0"/>
              <a:t>中选取</a:t>
            </a:r>
            <a:endParaRPr kumimoji="1" lang="en-US" altLang="zh-CN" dirty="0" smtClean="0"/>
          </a:p>
          <a:p>
            <a:pPr marL="1485717" lvl="1" indent="-571500">
              <a:buFont typeface="Arial"/>
              <a:buChar char="•"/>
            </a:pPr>
            <a:endParaRPr kumimoji="1" lang="en-US" altLang="zh-CN" dirty="0"/>
          </a:p>
        </p:txBody>
      </p:sp>
      <p:pic>
        <p:nvPicPr>
          <p:cNvPr id="6" name="图片 5"/>
          <p:cNvPicPr>
            <a:picLocks noChangeAspect="1"/>
          </p:cNvPicPr>
          <p:nvPr/>
        </p:nvPicPr>
        <p:blipFill>
          <a:blip r:embed="rId2"/>
          <a:stretch>
            <a:fillRect/>
          </a:stretch>
        </p:blipFill>
        <p:spPr>
          <a:xfrm>
            <a:off x="15467231" y="2092593"/>
            <a:ext cx="2730500" cy="2730500"/>
          </a:xfrm>
          <a:prstGeom prst="rect">
            <a:avLst/>
          </a:prstGeom>
        </p:spPr>
      </p:pic>
      <p:pic>
        <p:nvPicPr>
          <p:cNvPr id="7" name="图片 6"/>
          <p:cNvPicPr>
            <a:picLocks noChangeAspect="1"/>
          </p:cNvPicPr>
          <p:nvPr/>
        </p:nvPicPr>
        <p:blipFill>
          <a:blip r:embed="rId3"/>
          <a:stretch>
            <a:fillRect/>
          </a:stretch>
        </p:blipFill>
        <p:spPr>
          <a:xfrm>
            <a:off x="18828610" y="1824379"/>
            <a:ext cx="3797300" cy="3505200"/>
          </a:xfrm>
          <a:prstGeom prst="rect">
            <a:avLst/>
          </a:prstGeom>
        </p:spPr>
      </p:pic>
      <p:pic>
        <p:nvPicPr>
          <p:cNvPr id="8" name="图片 7"/>
          <p:cNvPicPr>
            <a:picLocks noChangeAspect="1"/>
          </p:cNvPicPr>
          <p:nvPr/>
        </p:nvPicPr>
        <p:blipFill>
          <a:blip r:embed="rId4"/>
          <a:stretch>
            <a:fillRect/>
          </a:stretch>
        </p:blipFill>
        <p:spPr>
          <a:xfrm>
            <a:off x="15467230" y="6160823"/>
            <a:ext cx="3361379" cy="2412284"/>
          </a:xfrm>
          <a:prstGeom prst="rect">
            <a:avLst/>
          </a:prstGeom>
        </p:spPr>
      </p:pic>
      <p:pic>
        <p:nvPicPr>
          <p:cNvPr id="9" name="图片 8"/>
          <p:cNvPicPr>
            <a:picLocks noChangeAspect="1"/>
          </p:cNvPicPr>
          <p:nvPr/>
        </p:nvPicPr>
        <p:blipFill>
          <a:blip r:embed="rId5"/>
          <a:stretch>
            <a:fillRect/>
          </a:stretch>
        </p:blipFill>
        <p:spPr>
          <a:xfrm>
            <a:off x="19145811" y="5549815"/>
            <a:ext cx="3480099" cy="3262593"/>
          </a:xfrm>
          <a:prstGeom prst="rect">
            <a:avLst/>
          </a:prstGeom>
        </p:spPr>
      </p:pic>
      <p:pic>
        <p:nvPicPr>
          <p:cNvPr id="10" name="图片 9"/>
          <p:cNvPicPr>
            <a:picLocks noChangeAspect="1"/>
          </p:cNvPicPr>
          <p:nvPr/>
        </p:nvPicPr>
        <p:blipFill>
          <a:blip r:embed="rId6"/>
          <a:stretch>
            <a:fillRect/>
          </a:stretch>
        </p:blipFill>
        <p:spPr>
          <a:xfrm>
            <a:off x="15378071" y="9143914"/>
            <a:ext cx="3771900" cy="3416300"/>
          </a:xfrm>
          <a:prstGeom prst="rect">
            <a:avLst/>
          </a:prstGeom>
        </p:spPr>
      </p:pic>
      <p:pic>
        <p:nvPicPr>
          <p:cNvPr id="11" name="图片 10"/>
          <p:cNvPicPr>
            <a:picLocks noChangeAspect="1"/>
          </p:cNvPicPr>
          <p:nvPr/>
        </p:nvPicPr>
        <p:blipFill>
          <a:blip r:embed="rId7"/>
          <a:stretch>
            <a:fillRect/>
          </a:stretch>
        </p:blipFill>
        <p:spPr>
          <a:xfrm>
            <a:off x="19710944" y="9567246"/>
            <a:ext cx="2914966" cy="2731827"/>
          </a:xfrm>
          <a:prstGeom prst="rect">
            <a:avLst/>
          </a:prstGeom>
        </p:spPr>
      </p:pic>
    </p:spTree>
    <p:extLst>
      <p:ext uri="{BB962C8B-B14F-4D97-AF65-F5344CB8AC3E}">
        <p14:creationId xmlns:p14="http://schemas.microsoft.com/office/powerpoint/2010/main" val="33669278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9832480" y="535742"/>
            <a:ext cx="369331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smtClean="0">
                <a:solidFill>
                  <a:schemeClr val="tx2"/>
                </a:solidFill>
                <a:latin typeface="微软雅黑"/>
                <a:ea typeface="微软雅黑"/>
                <a:cs typeface="微软雅黑"/>
                <a:sym typeface="Bebas Neue" charset="0"/>
              </a:rPr>
              <a:t>技术选型</a:t>
            </a:r>
            <a:endParaRPr lang="en-US" sz="7200" dirty="0">
              <a:solidFill>
                <a:schemeClr val="tx2"/>
              </a:solidFill>
              <a:latin typeface="微软雅黑"/>
              <a:ea typeface="微软雅黑"/>
              <a:cs typeface="微软雅黑"/>
              <a:sym typeface="Bebas Neue" charset="0"/>
            </a:endParaRPr>
          </a:p>
        </p:txBody>
      </p:sp>
      <p:sp>
        <p:nvSpPr>
          <p:cNvPr id="4" name="矩形 3"/>
          <p:cNvSpPr/>
          <p:nvPr/>
        </p:nvSpPr>
        <p:spPr>
          <a:xfrm>
            <a:off x="1521558" y="2738311"/>
            <a:ext cx="9485427" cy="8633133"/>
          </a:xfrm>
          <a:prstGeom prst="rect">
            <a:avLst/>
          </a:prstGeom>
        </p:spPr>
        <p:txBody>
          <a:bodyPr wrap="square">
            <a:spAutoFit/>
          </a:bodyPr>
          <a:lstStyle/>
          <a:p>
            <a:pPr marL="571500" indent="-571500">
              <a:lnSpc>
                <a:spcPct val="150000"/>
              </a:lnSpc>
              <a:buFont typeface="Arial"/>
              <a:buChar char="•"/>
            </a:pPr>
            <a:r>
              <a:rPr kumimoji="1" lang="zh-CN" altLang="en-US" sz="4000" dirty="0"/>
              <a:t>前后端连接</a:t>
            </a:r>
            <a:endParaRPr kumimoji="1" lang="en-US" altLang="zh-CN" sz="4000" dirty="0"/>
          </a:p>
          <a:p>
            <a:pPr marL="1485717" lvl="1" indent="-571500">
              <a:lnSpc>
                <a:spcPct val="150000"/>
              </a:lnSpc>
              <a:buFont typeface="Arial"/>
              <a:buChar char="•"/>
            </a:pPr>
            <a:r>
              <a:rPr kumimoji="1" lang="zh-CN" altLang="en-US" dirty="0"/>
              <a:t>支持长短</a:t>
            </a:r>
            <a:r>
              <a:rPr kumimoji="1" lang="en-US" altLang="zh-CN" dirty="0"/>
              <a:t>HTTPS</a:t>
            </a:r>
            <a:r>
              <a:rPr kumimoji="1" lang="zh-CN" altLang="en-US" dirty="0"/>
              <a:t>连接，长连接可负责实时性较高消息的发送和后台推送，短连接负责大部分查询功能</a:t>
            </a:r>
            <a:endParaRPr kumimoji="1" lang="en-US" altLang="zh-CN" dirty="0"/>
          </a:p>
          <a:p>
            <a:pPr marL="571500" indent="-571500">
              <a:lnSpc>
                <a:spcPct val="150000"/>
              </a:lnSpc>
              <a:buFont typeface="Arial"/>
              <a:buChar char="•"/>
            </a:pPr>
            <a:r>
              <a:rPr kumimoji="1" lang="zh-CN" altLang="en-US" sz="4000" dirty="0"/>
              <a:t>消息协议</a:t>
            </a:r>
            <a:endParaRPr kumimoji="1" lang="en-US" altLang="zh-CN" sz="4000" dirty="0"/>
          </a:p>
          <a:p>
            <a:pPr marL="1485717" lvl="1" indent="-571500">
              <a:lnSpc>
                <a:spcPct val="150000"/>
              </a:lnSpc>
              <a:buFont typeface="Arial"/>
              <a:buChar char="•"/>
            </a:pPr>
            <a:r>
              <a:rPr kumimoji="1" lang="en-US" altLang="zh-CN" dirty="0" err="1"/>
              <a:t>Json</a:t>
            </a:r>
            <a:r>
              <a:rPr kumimoji="1" lang="zh-CN" altLang="en-US" dirty="0"/>
              <a:t>协议中包裹原生字段</a:t>
            </a:r>
            <a:r>
              <a:rPr kumimoji="1" lang="en-US" altLang="zh-CN" dirty="0"/>
              <a:t>,</a:t>
            </a:r>
            <a:r>
              <a:rPr kumimoji="1" lang="en-US" altLang="zh-CN" dirty="0" err="1" smtClean="0"/>
              <a:t>imix</a:t>
            </a:r>
            <a:r>
              <a:rPr kumimoji="1" lang="zh-CN" altLang="en-US" dirty="0" smtClean="0"/>
              <a:t>消息</a:t>
            </a:r>
            <a:endParaRPr kumimoji="1" lang="en-US" altLang="zh-CN" dirty="0"/>
          </a:p>
          <a:p>
            <a:pPr marL="571500" indent="-571500">
              <a:lnSpc>
                <a:spcPct val="150000"/>
              </a:lnSpc>
              <a:buFont typeface="Arial"/>
              <a:buChar char="•"/>
            </a:pPr>
            <a:r>
              <a:rPr kumimoji="1" lang="zh-CN" altLang="en-US" sz="4000" dirty="0"/>
              <a:t>容器化</a:t>
            </a:r>
            <a:endParaRPr kumimoji="1" lang="en-US" altLang="zh-CN" sz="4000" dirty="0"/>
          </a:p>
          <a:p>
            <a:pPr marL="1485717" lvl="1" indent="-571500">
              <a:lnSpc>
                <a:spcPct val="150000"/>
              </a:lnSpc>
              <a:buFont typeface="Arial"/>
              <a:buChar char="•"/>
            </a:pPr>
            <a:r>
              <a:rPr kumimoji="1" lang="zh-CN" altLang="en-US" dirty="0"/>
              <a:t>可对无状态服务进行容器化，包括成交报价校验，收益率计算，行情计算，对手方生成，交易查询等</a:t>
            </a:r>
            <a:endParaRPr kumimoji="1" lang="en-US" altLang="zh-CN" dirty="0"/>
          </a:p>
        </p:txBody>
      </p:sp>
      <p:pic>
        <p:nvPicPr>
          <p:cNvPr id="5" name="图片 4"/>
          <p:cNvPicPr>
            <a:picLocks noChangeAspect="1"/>
          </p:cNvPicPr>
          <p:nvPr/>
        </p:nvPicPr>
        <p:blipFill>
          <a:blip r:embed="rId2"/>
          <a:stretch>
            <a:fillRect/>
          </a:stretch>
        </p:blipFill>
        <p:spPr>
          <a:xfrm>
            <a:off x="14771648" y="4411889"/>
            <a:ext cx="3510432" cy="3347156"/>
          </a:xfrm>
          <a:prstGeom prst="rect">
            <a:avLst/>
          </a:prstGeom>
        </p:spPr>
      </p:pic>
      <p:pic>
        <p:nvPicPr>
          <p:cNvPr id="6" name="图片 5"/>
          <p:cNvPicPr>
            <a:picLocks noChangeAspect="1"/>
          </p:cNvPicPr>
          <p:nvPr/>
        </p:nvPicPr>
        <p:blipFill>
          <a:blip r:embed="rId3"/>
          <a:stretch>
            <a:fillRect/>
          </a:stretch>
        </p:blipFill>
        <p:spPr>
          <a:xfrm>
            <a:off x="14771648" y="8502700"/>
            <a:ext cx="4305300" cy="2971800"/>
          </a:xfrm>
          <a:prstGeom prst="rect">
            <a:avLst/>
          </a:prstGeom>
        </p:spPr>
      </p:pic>
    </p:spTree>
    <p:extLst>
      <p:ext uri="{BB962C8B-B14F-4D97-AF65-F5344CB8AC3E}">
        <p14:creationId xmlns:p14="http://schemas.microsoft.com/office/powerpoint/2010/main" val="27879082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9832475" y="535742"/>
            <a:ext cx="369331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7200" dirty="0" smtClean="0">
                <a:solidFill>
                  <a:schemeClr val="tx2"/>
                </a:solidFill>
                <a:latin typeface="微软雅黑"/>
                <a:ea typeface="微软雅黑"/>
                <a:cs typeface="微软雅黑"/>
                <a:sym typeface="Bebas Neue" charset="0"/>
              </a:rPr>
              <a:t>总体方案</a:t>
            </a:r>
            <a:endParaRPr lang="en-US" sz="7200" dirty="0">
              <a:solidFill>
                <a:schemeClr val="tx2"/>
              </a:solidFill>
              <a:latin typeface="微软雅黑"/>
              <a:ea typeface="微软雅黑"/>
              <a:cs typeface="微软雅黑"/>
              <a:sym typeface="Bebas Neue" charset="0"/>
            </a:endParaRPr>
          </a:p>
        </p:txBody>
      </p:sp>
      <p:sp>
        <p:nvSpPr>
          <p:cNvPr id="4" name="矩形 3"/>
          <p:cNvSpPr/>
          <p:nvPr/>
        </p:nvSpPr>
        <p:spPr>
          <a:xfrm>
            <a:off x="1530597" y="3592553"/>
            <a:ext cx="1739289" cy="8393889"/>
          </a:xfrm>
          <a:prstGeom prst="rect">
            <a:avLst/>
          </a:prstGeom>
          <a:solidFill>
            <a:srgbClr val="2CE1B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t>api</a:t>
            </a:r>
            <a:endParaRPr kumimoji="1" lang="en-US" altLang="zh-CN" dirty="0" smtClean="0"/>
          </a:p>
          <a:p>
            <a:pPr algn="ctr"/>
            <a:r>
              <a:rPr kumimoji="1" lang="zh-CN" altLang="en-US" dirty="0" smtClean="0"/>
              <a:t>接入层</a:t>
            </a:r>
            <a:endParaRPr kumimoji="1" lang="zh-CN" altLang="en-US" dirty="0"/>
          </a:p>
        </p:txBody>
      </p:sp>
      <p:sp>
        <p:nvSpPr>
          <p:cNvPr id="5" name="矩形 4"/>
          <p:cNvSpPr/>
          <p:nvPr/>
        </p:nvSpPr>
        <p:spPr>
          <a:xfrm>
            <a:off x="7056207" y="4074360"/>
            <a:ext cx="1967331" cy="1794746"/>
          </a:xfrm>
          <a:prstGeom prst="rect">
            <a:avLst/>
          </a:prstGeom>
          <a:solidFill>
            <a:srgbClr val="25AED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NGTN</a:t>
            </a:r>
            <a:endParaRPr kumimoji="1" lang="zh-CN" altLang="en-US" dirty="0"/>
          </a:p>
        </p:txBody>
      </p:sp>
      <p:sp>
        <p:nvSpPr>
          <p:cNvPr id="6" name="矩形 5"/>
          <p:cNvSpPr/>
          <p:nvPr/>
        </p:nvSpPr>
        <p:spPr>
          <a:xfrm>
            <a:off x="7056207" y="7219702"/>
            <a:ext cx="8581954" cy="1093188"/>
          </a:xfrm>
          <a:prstGeom prst="rect">
            <a:avLst/>
          </a:prstGeom>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发布订阅</a:t>
            </a:r>
            <a:endParaRPr kumimoji="1" lang="zh-CN" altLang="en-US" dirty="0"/>
          </a:p>
        </p:txBody>
      </p:sp>
      <p:sp>
        <p:nvSpPr>
          <p:cNvPr id="7" name="矩形 6"/>
          <p:cNvSpPr/>
          <p:nvPr/>
        </p:nvSpPr>
        <p:spPr>
          <a:xfrm>
            <a:off x="4346580" y="10162864"/>
            <a:ext cx="2981638" cy="1794746"/>
          </a:xfrm>
          <a:prstGeom prst="rect">
            <a:avLst/>
          </a:prstGeom>
          <a:solidFill>
            <a:schemeClr val="accent2"/>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交易辅助</a:t>
            </a:r>
            <a:endParaRPr kumimoji="1" lang="zh-CN" altLang="en-US" dirty="0"/>
          </a:p>
        </p:txBody>
      </p:sp>
      <p:sp>
        <p:nvSpPr>
          <p:cNvPr id="8" name="矩形 7"/>
          <p:cNvSpPr/>
          <p:nvPr/>
        </p:nvSpPr>
        <p:spPr>
          <a:xfrm>
            <a:off x="11842095" y="10162864"/>
            <a:ext cx="2981638" cy="1794746"/>
          </a:xfrm>
          <a:prstGeom prst="rect">
            <a:avLst/>
          </a:prstGeom>
          <a:solidFill>
            <a:srgbClr val="25AED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行情服务</a:t>
            </a:r>
            <a:endParaRPr kumimoji="1" lang="zh-CN" altLang="en-US" dirty="0"/>
          </a:p>
        </p:txBody>
      </p:sp>
      <p:sp>
        <p:nvSpPr>
          <p:cNvPr id="9" name="矩形 8"/>
          <p:cNvSpPr/>
          <p:nvPr/>
        </p:nvSpPr>
        <p:spPr>
          <a:xfrm>
            <a:off x="15485761" y="10162864"/>
            <a:ext cx="2981638" cy="1794746"/>
          </a:xfrm>
          <a:prstGeom prst="rect">
            <a:avLst/>
          </a:prstGeom>
          <a:solidFill>
            <a:srgbClr val="25AED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外围接口</a:t>
            </a:r>
            <a:endParaRPr kumimoji="1" lang="zh-CN" altLang="en-US" dirty="0"/>
          </a:p>
        </p:txBody>
      </p:sp>
      <p:sp>
        <p:nvSpPr>
          <p:cNvPr id="10" name="罐形 9"/>
          <p:cNvSpPr/>
          <p:nvPr/>
        </p:nvSpPr>
        <p:spPr>
          <a:xfrm>
            <a:off x="19780420" y="3905360"/>
            <a:ext cx="2042974" cy="179474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数据库</a:t>
            </a:r>
            <a:endParaRPr kumimoji="1" lang="zh-CN" altLang="en-US" dirty="0"/>
          </a:p>
        </p:txBody>
      </p:sp>
      <p:sp>
        <p:nvSpPr>
          <p:cNvPr id="11" name="云形 10"/>
          <p:cNvSpPr/>
          <p:nvPr/>
        </p:nvSpPr>
        <p:spPr>
          <a:xfrm>
            <a:off x="19545196" y="7135902"/>
            <a:ext cx="2650345" cy="179474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缓存</a:t>
            </a:r>
            <a:r>
              <a:rPr kumimoji="1" lang="en-US" altLang="zh-CN" dirty="0" smtClean="0"/>
              <a:t>(</a:t>
            </a:r>
            <a:r>
              <a:rPr kumimoji="1" lang="zh-CN" altLang="en-US" dirty="0" smtClean="0"/>
              <a:t>跨网络</a:t>
            </a:r>
            <a:r>
              <a:rPr kumimoji="1" lang="en-US" altLang="zh-CN" dirty="0" smtClean="0"/>
              <a:t>)</a:t>
            </a:r>
            <a:endParaRPr kumimoji="1" lang="zh-CN" altLang="en-US" dirty="0"/>
          </a:p>
        </p:txBody>
      </p:sp>
      <p:cxnSp>
        <p:nvCxnSpPr>
          <p:cNvPr id="12" name="肘形连接符 11"/>
          <p:cNvCxnSpPr>
            <a:stCxn id="4" idx="3"/>
            <a:endCxn id="7" idx="1"/>
          </p:cNvCxnSpPr>
          <p:nvPr/>
        </p:nvCxnSpPr>
        <p:spPr>
          <a:xfrm>
            <a:off x="3269886" y="7789498"/>
            <a:ext cx="1076694" cy="3270739"/>
          </a:xfrm>
          <a:prstGeom prst="bentConnector3">
            <a:avLst/>
          </a:prstGeom>
          <a:ln>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肘形连接符 12"/>
          <p:cNvCxnSpPr>
            <a:stCxn id="6" idx="2"/>
            <a:endCxn id="8" idx="0"/>
          </p:cNvCxnSpPr>
          <p:nvPr/>
        </p:nvCxnSpPr>
        <p:spPr>
          <a:xfrm rot="16200000" flipH="1">
            <a:off x="11415062" y="8245012"/>
            <a:ext cx="1849974" cy="198573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肘形连接符 13"/>
          <p:cNvCxnSpPr>
            <a:stCxn id="6" idx="2"/>
            <a:endCxn id="9" idx="0"/>
          </p:cNvCxnSpPr>
          <p:nvPr/>
        </p:nvCxnSpPr>
        <p:spPr>
          <a:xfrm rot="16200000" flipH="1">
            <a:off x="13236895" y="6423179"/>
            <a:ext cx="1849974" cy="5629396"/>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肘形连接符 14"/>
          <p:cNvCxnSpPr>
            <a:stCxn id="6" idx="1"/>
            <a:endCxn id="4" idx="3"/>
          </p:cNvCxnSpPr>
          <p:nvPr/>
        </p:nvCxnSpPr>
        <p:spPr>
          <a:xfrm rot="10800000" flipV="1">
            <a:off x="3269887" y="7766296"/>
            <a:ext cx="3786321" cy="2320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线连接符 15"/>
          <p:cNvCxnSpPr/>
          <p:nvPr/>
        </p:nvCxnSpPr>
        <p:spPr>
          <a:xfrm flipH="1">
            <a:off x="18909123" y="2790598"/>
            <a:ext cx="27608" cy="10492360"/>
          </a:xfrm>
          <a:prstGeom prst="line">
            <a:avLst/>
          </a:prstGeom>
        </p:spPr>
        <p:style>
          <a:lnRef idx="2">
            <a:schemeClr val="accent1"/>
          </a:lnRef>
          <a:fillRef idx="0">
            <a:schemeClr val="accent1"/>
          </a:fillRef>
          <a:effectRef idx="1">
            <a:schemeClr val="accent1"/>
          </a:effectRef>
          <a:fontRef idx="minor">
            <a:schemeClr val="tx1"/>
          </a:fontRef>
        </p:style>
      </p:cxnSp>
      <p:sp>
        <p:nvSpPr>
          <p:cNvPr id="17" name="左右箭头 16"/>
          <p:cNvSpPr/>
          <p:nvPr/>
        </p:nvSpPr>
        <p:spPr>
          <a:xfrm>
            <a:off x="16396817" y="4219492"/>
            <a:ext cx="2070582" cy="1118265"/>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左右箭头 17"/>
          <p:cNvSpPr/>
          <p:nvPr/>
        </p:nvSpPr>
        <p:spPr>
          <a:xfrm>
            <a:off x="16396817" y="7766297"/>
            <a:ext cx="2070582" cy="1118265"/>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16396817" y="6573371"/>
            <a:ext cx="2070582" cy="646331"/>
          </a:xfrm>
          <a:prstGeom prst="rect">
            <a:avLst/>
          </a:prstGeom>
          <a:noFill/>
        </p:spPr>
        <p:txBody>
          <a:bodyPr wrap="square" rtlCol="0">
            <a:spAutoFit/>
          </a:bodyPr>
          <a:lstStyle/>
          <a:p>
            <a:r>
              <a:rPr kumimoji="1" lang="zh-CN" altLang="en-US" dirty="0" smtClean="0"/>
              <a:t>数据访问</a:t>
            </a:r>
            <a:endParaRPr kumimoji="1" lang="zh-CN" altLang="en-US" dirty="0"/>
          </a:p>
        </p:txBody>
      </p:sp>
      <p:sp>
        <p:nvSpPr>
          <p:cNvPr id="20" name="椭圆 19"/>
          <p:cNvSpPr/>
          <p:nvPr/>
        </p:nvSpPr>
        <p:spPr>
          <a:xfrm>
            <a:off x="4786815" y="1575083"/>
            <a:ext cx="1516929" cy="15468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验证</a:t>
            </a:r>
            <a:endParaRPr kumimoji="1" lang="zh-CN" altLang="en-US" dirty="0"/>
          </a:p>
        </p:txBody>
      </p:sp>
      <p:cxnSp>
        <p:nvCxnSpPr>
          <p:cNvPr id="21" name="肘形连接符 20"/>
          <p:cNvCxnSpPr>
            <a:stCxn id="7" idx="0"/>
            <a:endCxn id="6" idx="2"/>
          </p:cNvCxnSpPr>
          <p:nvPr/>
        </p:nvCxnSpPr>
        <p:spPr>
          <a:xfrm rot="5400000" flipH="1" flipV="1">
            <a:off x="7667304" y="6482985"/>
            <a:ext cx="1849974" cy="550978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矩形 21"/>
          <p:cNvSpPr/>
          <p:nvPr/>
        </p:nvSpPr>
        <p:spPr>
          <a:xfrm>
            <a:off x="8143210" y="10162864"/>
            <a:ext cx="2981638" cy="1794746"/>
          </a:xfrm>
          <a:prstGeom prst="rect">
            <a:avLst/>
          </a:prstGeom>
          <a:solidFill>
            <a:srgbClr val="25AED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消息路由计算</a:t>
            </a:r>
            <a:endParaRPr kumimoji="1" lang="zh-CN" altLang="en-US" dirty="0"/>
          </a:p>
        </p:txBody>
      </p:sp>
      <p:sp>
        <p:nvSpPr>
          <p:cNvPr id="23" name="椭圆 22"/>
          <p:cNvSpPr/>
          <p:nvPr/>
        </p:nvSpPr>
        <p:spPr>
          <a:xfrm>
            <a:off x="7093002" y="1575084"/>
            <a:ext cx="1516929" cy="15468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计算</a:t>
            </a:r>
            <a:endParaRPr kumimoji="1" lang="zh-CN" altLang="en-US" dirty="0"/>
          </a:p>
        </p:txBody>
      </p:sp>
      <p:sp>
        <p:nvSpPr>
          <p:cNvPr id="24" name="矩形 23"/>
          <p:cNvSpPr/>
          <p:nvPr/>
        </p:nvSpPr>
        <p:spPr>
          <a:xfrm>
            <a:off x="10366966" y="4102582"/>
            <a:ext cx="1967331" cy="1794746"/>
          </a:xfrm>
          <a:prstGeom prst="rect">
            <a:avLst/>
          </a:prstGeom>
          <a:solidFill>
            <a:srgbClr val="25AED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CND</a:t>
            </a:r>
            <a:endParaRPr kumimoji="1" lang="zh-CN" altLang="en-US" dirty="0"/>
          </a:p>
        </p:txBody>
      </p:sp>
      <p:sp>
        <p:nvSpPr>
          <p:cNvPr id="25" name="矩形 24"/>
          <p:cNvSpPr/>
          <p:nvPr/>
        </p:nvSpPr>
        <p:spPr>
          <a:xfrm>
            <a:off x="13332914" y="4057329"/>
            <a:ext cx="1967331" cy="1794746"/>
          </a:xfrm>
          <a:prstGeom prst="rect">
            <a:avLst/>
          </a:prstGeom>
          <a:solidFill>
            <a:srgbClr val="25AEDB"/>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RFQ</a:t>
            </a:r>
            <a:endParaRPr kumimoji="1" lang="zh-CN" altLang="en-US" dirty="0"/>
          </a:p>
        </p:txBody>
      </p:sp>
      <p:cxnSp>
        <p:nvCxnSpPr>
          <p:cNvPr id="26" name="肘形连接符 25"/>
          <p:cNvCxnSpPr>
            <a:stCxn id="22" idx="0"/>
            <a:endCxn id="6" idx="2"/>
          </p:cNvCxnSpPr>
          <p:nvPr/>
        </p:nvCxnSpPr>
        <p:spPr>
          <a:xfrm rot="5400000" flipH="1" flipV="1">
            <a:off x="9565619" y="8381300"/>
            <a:ext cx="1849974" cy="1713155"/>
          </a:xfrm>
          <a:prstGeom prst="bent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a:stCxn id="5" idx="0"/>
            <a:endCxn id="20" idx="4"/>
          </p:cNvCxnSpPr>
          <p:nvPr/>
        </p:nvCxnSpPr>
        <p:spPr>
          <a:xfrm rot="16200000" flipV="1">
            <a:off x="6316365" y="2350851"/>
            <a:ext cx="952424" cy="2494593"/>
          </a:xfrm>
          <a:prstGeom prst="bentConnector3">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肘形连接符 27"/>
          <p:cNvCxnSpPr>
            <a:stCxn id="24" idx="0"/>
            <a:endCxn id="23" idx="6"/>
          </p:cNvCxnSpPr>
          <p:nvPr/>
        </p:nvCxnSpPr>
        <p:spPr>
          <a:xfrm rot="16200000" flipV="1">
            <a:off x="9103247" y="1855196"/>
            <a:ext cx="1754071" cy="2740701"/>
          </a:xfrm>
          <a:prstGeom prst="bentConnector2">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肘形连接符 28"/>
          <p:cNvCxnSpPr>
            <a:stCxn id="25" idx="0"/>
            <a:endCxn id="23" idx="6"/>
          </p:cNvCxnSpPr>
          <p:nvPr/>
        </p:nvCxnSpPr>
        <p:spPr>
          <a:xfrm rot="16200000" flipV="1">
            <a:off x="10608847" y="349595"/>
            <a:ext cx="1708818" cy="5706649"/>
          </a:xfrm>
          <a:prstGeom prst="bentConnector2">
            <a:avLst/>
          </a:prstGeom>
          <a:ln>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肘形连接符 29"/>
          <p:cNvCxnSpPr>
            <a:stCxn id="5" idx="2"/>
            <a:endCxn id="6" idx="0"/>
          </p:cNvCxnSpPr>
          <p:nvPr/>
        </p:nvCxnSpPr>
        <p:spPr>
          <a:xfrm rot="16200000" flipH="1">
            <a:off x="9018230" y="4890748"/>
            <a:ext cx="1350596" cy="3307311"/>
          </a:xfrm>
          <a:prstGeom prst="bent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肘形连接符 30"/>
          <p:cNvCxnSpPr>
            <a:stCxn id="24" idx="2"/>
            <a:endCxn id="6" idx="0"/>
          </p:cNvCxnSpPr>
          <p:nvPr/>
        </p:nvCxnSpPr>
        <p:spPr>
          <a:xfrm rot="5400000">
            <a:off x="10687721" y="6556791"/>
            <a:ext cx="1322374" cy="3448"/>
          </a:xfrm>
          <a:prstGeom prst="bent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肘形连接符 31"/>
          <p:cNvCxnSpPr>
            <a:stCxn id="25" idx="2"/>
            <a:endCxn id="6" idx="0"/>
          </p:cNvCxnSpPr>
          <p:nvPr/>
        </p:nvCxnSpPr>
        <p:spPr>
          <a:xfrm rot="5400000">
            <a:off x="12148069" y="5051190"/>
            <a:ext cx="1367627" cy="2969396"/>
          </a:xfrm>
          <a:prstGeom prst="bent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肘形连接符 32"/>
          <p:cNvCxnSpPr>
            <a:stCxn id="24" idx="0"/>
            <a:endCxn id="20" idx="4"/>
          </p:cNvCxnSpPr>
          <p:nvPr/>
        </p:nvCxnSpPr>
        <p:spPr>
          <a:xfrm rot="16200000" flipV="1">
            <a:off x="7957633" y="709583"/>
            <a:ext cx="980646" cy="5805352"/>
          </a:xfrm>
          <a:prstGeom prst="bentConnector3">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肘形连接符 33"/>
          <p:cNvCxnSpPr>
            <a:stCxn id="25" idx="0"/>
            <a:endCxn id="20" idx="4"/>
          </p:cNvCxnSpPr>
          <p:nvPr/>
        </p:nvCxnSpPr>
        <p:spPr>
          <a:xfrm rot="16200000" flipV="1">
            <a:off x="9463234" y="-796017"/>
            <a:ext cx="935393" cy="8771300"/>
          </a:xfrm>
          <a:prstGeom prst="bentConnector3">
            <a:avLst/>
          </a:prstGeom>
          <a:ln>
            <a:solidFill>
              <a:srgbClr val="212428"/>
            </a:solidFill>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35" name="肘形连接符 34"/>
          <p:cNvCxnSpPr>
            <a:stCxn id="5" idx="0"/>
            <a:endCxn id="23" idx="4"/>
          </p:cNvCxnSpPr>
          <p:nvPr/>
        </p:nvCxnSpPr>
        <p:spPr>
          <a:xfrm rot="16200000" flipV="1">
            <a:off x="7469459" y="3503946"/>
            <a:ext cx="952423" cy="188406"/>
          </a:xfrm>
          <a:prstGeom prst="bentConnector3">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肘形连接符 35"/>
          <p:cNvCxnSpPr/>
          <p:nvPr/>
        </p:nvCxnSpPr>
        <p:spPr>
          <a:xfrm flipV="1">
            <a:off x="19339420" y="10765293"/>
            <a:ext cx="1890943" cy="508000"/>
          </a:xfrm>
          <a:prstGeom prst="bent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肘形连接符 36"/>
          <p:cNvCxnSpPr/>
          <p:nvPr/>
        </p:nvCxnSpPr>
        <p:spPr>
          <a:xfrm flipV="1">
            <a:off x="19339420" y="11922404"/>
            <a:ext cx="1890943" cy="508000"/>
          </a:xfrm>
          <a:prstGeom prst="bentConnector3">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38" name="文本框 37"/>
          <p:cNvSpPr txBox="1"/>
          <p:nvPr/>
        </p:nvSpPr>
        <p:spPr>
          <a:xfrm>
            <a:off x="21565760" y="10422939"/>
            <a:ext cx="2424093" cy="646331"/>
          </a:xfrm>
          <a:prstGeom prst="rect">
            <a:avLst/>
          </a:prstGeom>
          <a:noFill/>
        </p:spPr>
        <p:txBody>
          <a:bodyPr wrap="square" rtlCol="0">
            <a:spAutoFit/>
          </a:bodyPr>
          <a:lstStyle/>
          <a:p>
            <a:r>
              <a:rPr kumimoji="1" lang="zh-CN" altLang="en-US" dirty="0" smtClean="0"/>
              <a:t>发布订阅</a:t>
            </a:r>
            <a:endParaRPr kumimoji="1" lang="zh-CN" altLang="en-US" dirty="0"/>
          </a:p>
        </p:txBody>
      </p:sp>
      <p:sp>
        <p:nvSpPr>
          <p:cNvPr id="39" name="文本框 38"/>
          <p:cNvSpPr txBox="1"/>
          <p:nvPr/>
        </p:nvSpPr>
        <p:spPr>
          <a:xfrm>
            <a:off x="21565760" y="11496554"/>
            <a:ext cx="2424093" cy="646331"/>
          </a:xfrm>
          <a:prstGeom prst="rect">
            <a:avLst/>
          </a:prstGeom>
          <a:noFill/>
        </p:spPr>
        <p:txBody>
          <a:bodyPr wrap="square" rtlCol="0">
            <a:spAutoFit/>
          </a:bodyPr>
          <a:lstStyle/>
          <a:p>
            <a:r>
              <a:rPr kumimoji="1" lang="en-US" altLang="zh-CN" dirty="0" smtClean="0"/>
              <a:t>RPC</a:t>
            </a:r>
            <a:endParaRPr kumimoji="1" lang="zh-CN" altLang="en-US" dirty="0"/>
          </a:p>
        </p:txBody>
      </p:sp>
      <p:cxnSp>
        <p:nvCxnSpPr>
          <p:cNvPr id="41" name="肘形连接符 40"/>
          <p:cNvCxnSpPr>
            <a:stCxn id="4" idx="3"/>
            <a:endCxn id="5" idx="1"/>
          </p:cNvCxnSpPr>
          <p:nvPr/>
        </p:nvCxnSpPr>
        <p:spPr>
          <a:xfrm flipV="1">
            <a:off x="3269886" y="4971733"/>
            <a:ext cx="3786321" cy="2817765"/>
          </a:xfrm>
          <a:prstGeom prst="bentConnector3">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4149251" y="4743166"/>
            <a:ext cx="1089597" cy="2308324"/>
          </a:xfrm>
          <a:prstGeom prst="rect">
            <a:avLst/>
          </a:prstGeom>
          <a:noFill/>
        </p:spPr>
        <p:txBody>
          <a:bodyPr wrap="square" rtlCol="0">
            <a:spAutoFit/>
          </a:bodyPr>
          <a:lstStyle/>
          <a:p>
            <a:r>
              <a:rPr kumimoji="1" lang="zh-CN" altLang="en-US" dirty="0" smtClean="0"/>
              <a:t>消息队列</a:t>
            </a:r>
            <a:endParaRPr kumimoji="1" lang="zh-CN" altLang="en-US" dirty="0"/>
          </a:p>
        </p:txBody>
      </p:sp>
    </p:spTree>
    <p:extLst>
      <p:ext uri="{BB962C8B-B14F-4D97-AF65-F5344CB8AC3E}">
        <p14:creationId xmlns:p14="http://schemas.microsoft.com/office/powerpoint/2010/main" val="31311527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76"/>
          <p:cNvGrpSpPr/>
          <p:nvPr/>
        </p:nvGrpSpPr>
        <p:grpSpPr>
          <a:xfrm>
            <a:off x="9718406" y="6742296"/>
            <a:ext cx="146277" cy="1740170"/>
            <a:chOff x="0" y="0"/>
            <a:chExt cx="146276" cy="1740169"/>
          </a:xfrm>
        </p:grpSpPr>
        <p:sp>
          <p:nvSpPr>
            <p:cNvPr id="4" name="Shape 374"/>
            <p:cNvSpPr/>
            <p:nvPr/>
          </p:nvSpPr>
          <p:spPr>
            <a:xfrm flipV="1">
              <a:off x="73138" y="-1"/>
              <a:ext cx="1" cy="1625601"/>
            </a:xfrm>
            <a:prstGeom prst="line">
              <a:avLst/>
            </a:prstGeom>
            <a:noFill/>
            <a:ln w="25400" cap="rnd">
              <a:solidFill>
                <a:srgbClr val="041B31"/>
              </a:solidFill>
              <a:custDash>
                <a:ds d="100000" sp="200000"/>
              </a:custDash>
              <a:miter lim="400000"/>
            </a:ln>
            <a:effectLst/>
          </p:spPr>
          <p:txBody>
            <a:bodyPr wrap="square" lIns="50800" tIns="50800" rIns="50800" bIns="50800" numCol="1" anchor="ctr">
              <a:noAutofit/>
            </a:bodyPr>
            <a:lstStyle/>
            <a:p>
              <a:pPr>
                <a:defRPr sz="3200"/>
              </a:pPr>
              <a:endParaRPr/>
            </a:p>
          </p:txBody>
        </p:sp>
        <p:sp>
          <p:nvSpPr>
            <p:cNvPr id="5" name="Shape 375"/>
            <p:cNvSpPr/>
            <p:nvPr/>
          </p:nvSpPr>
          <p:spPr>
            <a:xfrm>
              <a:off x="0" y="1593893"/>
              <a:ext cx="146277" cy="146277"/>
            </a:xfrm>
            <a:prstGeom prst="ellipse">
              <a:avLst/>
            </a:prstGeom>
            <a:solidFill>
              <a:srgbClr val="FFFFFF"/>
            </a:solidFill>
            <a:ln w="12700" cap="flat">
              <a:solidFill>
                <a:srgbClr val="041B31"/>
              </a:solidFill>
              <a:miter lim="400000"/>
            </a:ln>
            <a:effectLst/>
          </p:spPr>
          <p:txBody>
            <a:bodyPr wrap="square" lIns="50800" tIns="50800" rIns="50800" bIns="50800" numCol="1" anchor="ctr">
              <a:noAutofit/>
            </a:bodyPr>
            <a:lstStyle/>
            <a:p>
              <a:pPr>
                <a:defRPr sz="3200"/>
              </a:pPr>
              <a:endParaRPr/>
            </a:p>
          </p:txBody>
        </p:sp>
      </p:grpSp>
      <p:sp>
        <p:nvSpPr>
          <p:cNvPr id="6" name="Shape 377"/>
          <p:cNvSpPr/>
          <p:nvPr/>
        </p:nvSpPr>
        <p:spPr>
          <a:xfrm>
            <a:off x="7470186" y="8643916"/>
            <a:ext cx="4863179" cy="32419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nSpc>
                <a:spcPct val="120000"/>
              </a:lnSpc>
              <a:defRPr sz="2500">
                <a:solidFill>
                  <a:srgbClr val="00B392"/>
                </a:solidFill>
                <a:latin typeface="Helvetica"/>
                <a:ea typeface="Helvetica"/>
                <a:cs typeface="Helvetica"/>
                <a:sym typeface="Helvetica"/>
              </a:defRPr>
            </a:pPr>
            <a:r>
              <a:rPr sz="3000" b="1" dirty="0">
                <a:solidFill>
                  <a:schemeClr val="accent3"/>
                </a:solidFill>
                <a:latin typeface="Microsoft YaHei" charset="-122"/>
                <a:ea typeface="Microsoft YaHei" charset="-122"/>
                <a:cs typeface="Microsoft YaHei" charset="-122"/>
              </a:rPr>
              <a:t>负责对会话信息的维护</a:t>
            </a:r>
          </a:p>
          <a:p>
            <a:pPr>
              <a:lnSpc>
                <a:spcPct val="120000"/>
              </a:lnSpc>
              <a:defRPr sz="2000">
                <a:solidFill>
                  <a:srgbClr val="FFFFFF"/>
                </a:solidFill>
                <a:latin typeface="Helvetica"/>
                <a:ea typeface="Helvetica"/>
                <a:cs typeface="Helvetica"/>
                <a:sym typeface="Helvetica"/>
              </a:defRPr>
            </a:pPr>
            <a:r>
              <a:rPr sz="2800" dirty="0">
                <a:solidFill>
                  <a:schemeClr val="tx2"/>
                </a:solidFill>
                <a:latin typeface="Microsoft YaHei" charset="-122"/>
                <a:ea typeface="Microsoft YaHei" charset="-122"/>
                <a:cs typeface="Microsoft YaHei" charset="-122"/>
              </a:rPr>
              <a:t>实现对用户登录/登出请求以及链路断开事件的处理，并对不同通道（DWS、MBO、MSC、API、API前置）发送的消息进行区分并标识</a:t>
            </a:r>
            <a:r>
              <a:rPr dirty="0">
                <a:solidFill>
                  <a:schemeClr val="tx2"/>
                </a:solidFill>
                <a:latin typeface="Microsoft YaHei" charset="-122"/>
                <a:ea typeface="Microsoft YaHei" charset="-122"/>
                <a:cs typeface="Microsoft YaHei" charset="-122"/>
              </a:rPr>
              <a:t>。</a:t>
            </a:r>
          </a:p>
        </p:txBody>
      </p:sp>
      <p:grpSp>
        <p:nvGrpSpPr>
          <p:cNvPr id="7" name="Group 380"/>
          <p:cNvGrpSpPr/>
          <p:nvPr/>
        </p:nvGrpSpPr>
        <p:grpSpPr>
          <a:xfrm>
            <a:off x="4911282" y="6742296"/>
            <a:ext cx="146277" cy="1740170"/>
            <a:chOff x="0" y="0"/>
            <a:chExt cx="146276" cy="1740169"/>
          </a:xfrm>
        </p:grpSpPr>
        <p:sp>
          <p:nvSpPr>
            <p:cNvPr id="8" name="Shape 378"/>
            <p:cNvSpPr/>
            <p:nvPr/>
          </p:nvSpPr>
          <p:spPr>
            <a:xfrm flipV="1">
              <a:off x="73138" y="-1"/>
              <a:ext cx="1" cy="1625601"/>
            </a:xfrm>
            <a:prstGeom prst="line">
              <a:avLst/>
            </a:prstGeom>
            <a:noFill/>
            <a:ln w="25400" cap="rnd">
              <a:solidFill>
                <a:srgbClr val="041B31"/>
              </a:solidFill>
              <a:custDash>
                <a:ds d="100000" sp="200000"/>
              </a:custDash>
              <a:miter lim="400000"/>
            </a:ln>
            <a:effectLst/>
          </p:spPr>
          <p:txBody>
            <a:bodyPr wrap="square" lIns="50800" tIns="50800" rIns="50800" bIns="50800" numCol="1" anchor="ctr">
              <a:noAutofit/>
            </a:bodyPr>
            <a:lstStyle/>
            <a:p>
              <a:pPr>
                <a:defRPr sz="3200"/>
              </a:pPr>
              <a:endParaRPr/>
            </a:p>
          </p:txBody>
        </p:sp>
        <p:sp>
          <p:nvSpPr>
            <p:cNvPr id="9" name="Shape 379"/>
            <p:cNvSpPr/>
            <p:nvPr/>
          </p:nvSpPr>
          <p:spPr>
            <a:xfrm>
              <a:off x="0" y="1593893"/>
              <a:ext cx="146277" cy="146277"/>
            </a:xfrm>
            <a:prstGeom prst="ellipse">
              <a:avLst/>
            </a:prstGeom>
            <a:solidFill>
              <a:srgbClr val="FFFFFF"/>
            </a:solidFill>
            <a:ln w="12700" cap="flat">
              <a:solidFill>
                <a:srgbClr val="041B31"/>
              </a:solidFill>
              <a:miter lim="400000"/>
            </a:ln>
            <a:effectLst/>
          </p:spPr>
          <p:txBody>
            <a:bodyPr wrap="square" lIns="50800" tIns="50800" rIns="50800" bIns="50800" numCol="1" anchor="ctr">
              <a:noAutofit/>
            </a:bodyPr>
            <a:lstStyle/>
            <a:p>
              <a:pPr>
                <a:defRPr sz="3200"/>
              </a:pPr>
              <a:endParaRPr/>
            </a:p>
          </p:txBody>
        </p:sp>
      </p:grpSp>
      <p:sp>
        <p:nvSpPr>
          <p:cNvPr id="10" name="Shape 381"/>
          <p:cNvSpPr/>
          <p:nvPr/>
        </p:nvSpPr>
        <p:spPr>
          <a:xfrm>
            <a:off x="2573121" y="8643916"/>
            <a:ext cx="4863180" cy="220778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nSpc>
                <a:spcPct val="120000"/>
              </a:lnSpc>
              <a:defRPr sz="2500">
                <a:solidFill>
                  <a:srgbClr val="89C600"/>
                </a:solidFill>
                <a:latin typeface="Helvetica"/>
                <a:ea typeface="Helvetica"/>
                <a:cs typeface="Helvetica"/>
                <a:sym typeface="Helvetica"/>
              </a:defRPr>
            </a:pPr>
            <a:r>
              <a:rPr sz="3000" b="1" dirty="0">
                <a:solidFill>
                  <a:schemeClr val="accent2"/>
                </a:solidFill>
                <a:latin typeface="Microsoft YaHei" charset="-122"/>
                <a:ea typeface="Microsoft YaHei" charset="-122"/>
                <a:cs typeface="Microsoft YaHei" charset="-122"/>
              </a:rPr>
              <a:t>提供TCP接入和链路管理</a:t>
            </a:r>
          </a:p>
          <a:p>
            <a:pPr>
              <a:lnSpc>
                <a:spcPct val="120000"/>
              </a:lnSpc>
              <a:defRPr sz="2000">
                <a:solidFill>
                  <a:srgbClr val="FFFFFF"/>
                </a:solidFill>
                <a:latin typeface="Helvetica"/>
                <a:ea typeface="Helvetica"/>
                <a:cs typeface="Helvetica"/>
                <a:sym typeface="Helvetica"/>
              </a:defRPr>
            </a:pPr>
            <a:r>
              <a:rPr sz="2800" dirty="0">
                <a:solidFill>
                  <a:schemeClr val="tx2"/>
                </a:solidFill>
                <a:latin typeface="Microsoft YaHei" charset="-122"/>
                <a:ea typeface="Microsoft YaHei" charset="-122"/>
                <a:cs typeface="Microsoft YaHei" charset="-122"/>
              </a:rPr>
              <a:t>负责接收、建立客户端的TCP链路，在该链路上保持心跳，监测链路断开情况。</a:t>
            </a:r>
          </a:p>
        </p:txBody>
      </p:sp>
      <p:grpSp>
        <p:nvGrpSpPr>
          <p:cNvPr id="11" name="Group 384"/>
          <p:cNvGrpSpPr/>
          <p:nvPr/>
        </p:nvGrpSpPr>
        <p:grpSpPr>
          <a:xfrm>
            <a:off x="14525530" y="6742296"/>
            <a:ext cx="146277" cy="1740170"/>
            <a:chOff x="0" y="0"/>
            <a:chExt cx="146276" cy="1740169"/>
          </a:xfrm>
        </p:grpSpPr>
        <p:sp>
          <p:nvSpPr>
            <p:cNvPr id="12" name="Shape 382"/>
            <p:cNvSpPr/>
            <p:nvPr/>
          </p:nvSpPr>
          <p:spPr>
            <a:xfrm flipV="1">
              <a:off x="73138" y="-1"/>
              <a:ext cx="1" cy="1625601"/>
            </a:xfrm>
            <a:prstGeom prst="line">
              <a:avLst/>
            </a:prstGeom>
            <a:noFill/>
            <a:ln w="25400" cap="rnd">
              <a:solidFill>
                <a:srgbClr val="041B31"/>
              </a:solidFill>
              <a:custDash>
                <a:ds d="100000" sp="200000"/>
              </a:custDash>
              <a:miter lim="400000"/>
            </a:ln>
            <a:effectLst/>
          </p:spPr>
          <p:txBody>
            <a:bodyPr wrap="square" lIns="50800" tIns="50800" rIns="50800" bIns="50800" numCol="1" anchor="ctr">
              <a:noAutofit/>
            </a:bodyPr>
            <a:lstStyle/>
            <a:p>
              <a:pPr>
                <a:defRPr sz="3200"/>
              </a:pPr>
              <a:endParaRPr/>
            </a:p>
          </p:txBody>
        </p:sp>
        <p:sp>
          <p:nvSpPr>
            <p:cNvPr id="13" name="Shape 383"/>
            <p:cNvSpPr/>
            <p:nvPr/>
          </p:nvSpPr>
          <p:spPr>
            <a:xfrm>
              <a:off x="0" y="1593893"/>
              <a:ext cx="146277" cy="146277"/>
            </a:xfrm>
            <a:prstGeom prst="ellipse">
              <a:avLst/>
            </a:prstGeom>
            <a:solidFill>
              <a:srgbClr val="FFFFFF"/>
            </a:solidFill>
            <a:ln w="12700" cap="flat">
              <a:solidFill>
                <a:srgbClr val="041B31"/>
              </a:solidFill>
              <a:miter lim="400000"/>
            </a:ln>
            <a:effectLst/>
          </p:spPr>
          <p:txBody>
            <a:bodyPr wrap="square" lIns="50800" tIns="50800" rIns="50800" bIns="50800" numCol="1" anchor="ctr">
              <a:noAutofit/>
            </a:bodyPr>
            <a:lstStyle/>
            <a:p>
              <a:pPr>
                <a:defRPr sz="3200"/>
              </a:pPr>
              <a:endParaRPr/>
            </a:p>
          </p:txBody>
        </p:sp>
      </p:grpSp>
      <p:sp>
        <p:nvSpPr>
          <p:cNvPr id="14" name="Shape 385"/>
          <p:cNvSpPr/>
          <p:nvPr/>
        </p:nvSpPr>
        <p:spPr>
          <a:xfrm>
            <a:off x="12562120" y="8643916"/>
            <a:ext cx="4863180" cy="32419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nSpc>
                <a:spcPct val="120000"/>
              </a:lnSpc>
              <a:defRPr sz="2500">
                <a:solidFill>
                  <a:srgbClr val="00BAF7"/>
                </a:solidFill>
                <a:latin typeface="Helvetica"/>
                <a:ea typeface="Helvetica"/>
                <a:cs typeface="Helvetica"/>
                <a:sym typeface="Helvetica"/>
              </a:defRPr>
            </a:pPr>
            <a:r>
              <a:rPr sz="3000" b="1" dirty="0">
                <a:solidFill>
                  <a:srgbClr val="7E7E7E"/>
                </a:solidFill>
                <a:latin typeface="Microsoft YaHei" charset="-122"/>
                <a:ea typeface="Microsoft YaHei" charset="-122"/>
                <a:cs typeface="Microsoft YaHei" charset="-122"/>
              </a:rPr>
              <a:t>实现IMIX和二进制消息转换</a:t>
            </a:r>
          </a:p>
          <a:p>
            <a:pPr>
              <a:lnSpc>
                <a:spcPct val="120000"/>
              </a:lnSpc>
              <a:defRPr sz="2000">
                <a:solidFill>
                  <a:srgbClr val="FFFFFF"/>
                </a:solidFill>
                <a:latin typeface="Helvetica"/>
                <a:ea typeface="Helvetica"/>
                <a:cs typeface="Helvetica"/>
                <a:sym typeface="Helvetica"/>
              </a:defRPr>
            </a:pPr>
            <a:r>
              <a:rPr sz="2800" dirty="0">
                <a:solidFill>
                  <a:schemeClr val="tx2"/>
                </a:solidFill>
                <a:latin typeface="Microsoft YaHei" charset="-122"/>
                <a:ea typeface="Microsoft YaHei" charset="-122"/>
                <a:cs typeface="Microsoft YaHei" charset="-122"/>
              </a:rPr>
              <a:t>负责通讯消息和内部结构体之间的转换，主要是支持IMIX标准格式及BIN二进制消息的转换 ，以及消息的加解密和压缩操作。</a:t>
            </a:r>
          </a:p>
        </p:txBody>
      </p:sp>
      <p:grpSp>
        <p:nvGrpSpPr>
          <p:cNvPr id="15" name="Group 388"/>
          <p:cNvGrpSpPr/>
          <p:nvPr/>
        </p:nvGrpSpPr>
        <p:grpSpPr>
          <a:xfrm>
            <a:off x="19285672" y="6742296"/>
            <a:ext cx="146277" cy="1740170"/>
            <a:chOff x="0" y="0"/>
            <a:chExt cx="146276" cy="1740169"/>
          </a:xfrm>
        </p:grpSpPr>
        <p:sp>
          <p:nvSpPr>
            <p:cNvPr id="16" name="Shape 386"/>
            <p:cNvSpPr/>
            <p:nvPr/>
          </p:nvSpPr>
          <p:spPr>
            <a:xfrm flipV="1">
              <a:off x="73138" y="-1"/>
              <a:ext cx="1" cy="1625601"/>
            </a:xfrm>
            <a:prstGeom prst="line">
              <a:avLst/>
            </a:prstGeom>
            <a:noFill/>
            <a:ln w="25400" cap="rnd">
              <a:solidFill>
                <a:srgbClr val="041B31"/>
              </a:solidFill>
              <a:custDash>
                <a:ds d="100000" sp="200000"/>
              </a:custDash>
              <a:miter lim="400000"/>
            </a:ln>
            <a:effectLst/>
          </p:spPr>
          <p:txBody>
            <a:bodyPr wrap="square" lIns="50800" tIns="50800" rIns="50800" bIns="50800" numCol="1" anchor="ctr">
              <a:noAutofit/>
            </a:bodyPr>
            <a:lstStyle/>
            <a:p>
              <a:pPr>
                <a:defRPr sz="3200"/>
              </a:pPr>
              <a:endParaRPr/>
            </a:p>
          </p:txBody>
        </p:sp>
        <p:sp>
          <p:nvSpPr>
            <p:cNvPr id="17" name="Shape 387"/>
            <p:cNvSpPr/>
            <p:nvPr/>
          </p:nvSpPr>
          <p:spPr>
            <a:xfrm>
              <a:off x="0" y="1593893"/>
              <a:ext cx="146277" cy="146277"/>
            </a:xfrm>
            <a:prstGeom prst="ellipse">
              <a:avLst/>
            </a:prstGeom>
            <a:solidFill>
              <a:srgbClr val="FFFFFF"/>
            </a:solidFill>
            <a:ln w="12700" cap="flat">
              <a:solidFill>
                <a:srgbClr val="041B31"/>
              </a:solidFill>
              <a:miter lim="400000"/>
            </a:ln>
            <a:effectLst/>
          </p:spPr>
          <p:txBody>
            <a:bodyPr wrap="square" lIns="50800" tIns="50800" rIns="50800" bIns="50800" numCol="1" anchor="ctr">
              <a:noAutofit/>
            </a:bodyPr>
            <a:lstStyle/>
            <a:p>
              <a:pPr>
                <a:defRPr sz="3200"/>
              </a:pPr>
              <a:endParaRPr/>
            </a:p>
          </p:txBody>
        </p:sp>
      </p:grpSp>
      <p:sp>
        <p:nvSpPr>
          <p:cNvPr id="18" name="Shape 389"/>
          <p:cNvSpPr/>
          <p:nvPr/>
        </p:nvSpPr>
        <p:spPr>
          <a:xfrm>
            <a:off x="17712002" y="8643916"/>
            <a:ext cx="4863180" cy="272484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nSpc>
                <a:spcPct val="120000"/>
              </a:lnSpc>
              <a:defRPr sz="2500">
                <a:solidFill>
                  <a:srgbClr val="FFC000"/>
                </a:solidFill>
                <a:latin typeface="Helvetica"/>
                <a:ea typeface="Helvetica"/>
                <a:cs typeface="Helvetica"/>
                <a:sym typeface="Helvetica"/>
              </a:defRPr>
            </a:pPr>
            <a:r>
              <a:rPr sz="3000" b="1" dirty="0">
                <a:solidFill>
                  <a:srgbClr val="25AEDB"/>
                </a:solidFill>
                <a:latin typeface="Microsoft YaHei" charset="-122"/>
                <a:ea typeface="Microsoft YaHei" charset="-122"/>
                <a:cs typeface="Microsoft YaHei" charset="-122"/>
              </a:rPr>
              <a:t>支持消息重传机制</a:t>
            </a:r>
          </a:p>
          <a:p>
            <a:pPr>
              <a:lnSpc>
                <a:spcPct val="120000"/>
              </a:lnSpc>
              <a:defRPr sz="2000">
                <a:solidFill>
                  <a:srgbClr val="FFFFFF"/>
                </a:solidFill>
                <a:latin typeface="Helvetica"/>
                <a:ea typeface="Helvetica"/>
                <a:cs typeface="Helvetica"/>
                <a:sym typeface="Helvetica"/>
              </a:defRPr>
            </a:pPr>
            <a:r>
              <a:rPr sz="2800" dirty="0">
                <a:solidFill>
                  <a:schemeClr val="tx2"/>
                </a:solidFill>
                <a:latin typeface="Microsoft YaHei" charset="-122"/>
                <a:ea typeface="Microsoft YaHei" charset="-122"/>
                <a:cs typeface="Microsoft YaHei" charset="-122"/>
              </a:rPr>
              <a:t>对客户端发送的消息进行序列号校验，调整上行消息的序列号，为客户端提供消息重传处理。</a:t>
            </a:r>
          </a:p>
        </p:txBody>
      </p:sp>
      <p:sp>
        <p:nvSpPr>
          <p:cNvPr id="19" name="Shape 407"/>
          <p:cNvSpPr/>
          <p:nvPr/>
        </p:nvSpPr>
        <p:spPr>
          <a:xfrm>
            <a:off x="16580124" y="3371489"/>
            <a:ext cx="5783422" cy="3023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34" y="0"/>
                </a:lnTo>
                <a:lnTo>
                  <a:pt x="21600" y="10818"/>
                </a:lnTo>
                <a:lnTo>
                  <a:pt x="17033" y="21600"/>
                </a:lnTo>
                <a:lnTo>
                  <a:pt x="30" y="21600"/>
                </a:lnTo>
                <a:lnTo>
                  <a:pt x="4651" y="10807"/>
                </a:lnTo>
                <a:lnTo>
                  <a:pt x="0" y="0"/>
                </a:lnTo>
                <a:close/>
              </a:path>
            </a:pathLst>
          </a:custGeom>
          <a:solidFill>
            <a:schemeClr val="accent2"/>
          </a:solidFill>
          <a:ln w="12700">
            <a:miter lim="400000"/>
          </a:ln>
        </p:spPr>
        <p:txBody>
          <a:bodyPr lIns="50800" tIns="50800" rIns="50800" bIns="50800" anchor="ctr"/>
          <a:lstStyle/>
          <a:p>
            <a:pPr>
              <a:defRPr sz="3200"/>
            </a:pPr>
            <a:endParaRPr/>
          </a:p>
        </p:txBody>
      </p:sp>
      <p:sp>
        <p:nvSpPr>
          <p:cNvPr id="20" name="Shape 408"/>
          <p:cNvSpPr/>
          <p:nvPr/>
        </p:nvSpPr>
        <p:spPr>
          <a:xfrm>
            <a:off x="11726901" y="3371489"/>
            <a:ext cx="5783421" cy="3023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34" y="0"/>
                </a:lnTo>
                <a:lnTo>
                  <a:pt x="21600" y="10818"/>
                </a:lnTo>
                <a:lnTo>
                  <a:pt x="17033" y="21600"/>
                </a:lnTo>
                <a:lnTo>
                  <a:pt x="30" y="21600"/>
                </a:lnTo>
                <a:lnTo>
                  <a:pt x="4651" y="10807"/>
                </a:lnTo>
                <a:lnTo>
                  <a:pt x="0" y="0"/>
                </a:lnTo>
                <a:close/>
              </a:path>
            </a:pathLst>
          </a:custGeom>
          <a:solidFill>
            <a:schemeClr val="tx1"/>
          </a:solidFill>
          <a:ln w="12700">
            <a:miter lim="400000"/>
          </a:ln>
        </p:spPr>
        <p:txBody>
          <a:bodyPr lIns="50800" tIns="50800" rIns="50800" bIns="50800" anchor="ctr"/>
          <a:lstStyle/>
          <a:p>
            <a:pPr>
              <a:defRPr sz="3200"/>
            </a:pPr>
            <a:endParaRPr/>
          </a:p>
        </p:txBody>
      </p:sp>
      <p:sp>
        <p:nvSpPr>
          <p:cNvPr id="21" name="Shape 409"/>
          <p:cNvSpPr/>
          <p:nvPr/>
        </p:nvSpPr>
        <p:spPr>
          <a:xfrm>
            <a:off x="6873678" y="3371489"/>
            <a:ext cx="5783421" cy="3023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34" y="0"/>
                </a:lnTo>
                <a:lnTo>
                  <a:pt x="21600" y="10818"/>
                </a:lnTo>
                <a:lnTo>
                  <a:pt x="17033" y="21600"/>
                </a:lnTo>
                <a:lnTo>
                  <a:pt x="30" y="21600"/>
                </a:lnTo>
                <a:lnTo>
                  <a:pt x="4651" y="10807"/>
                </a:lnTo>
                <a:lnTo>
                  <a:pt x="0" y="0"/>
                </a:lnTo>
                <a:close/>
              </a:path>
            </a:pathLst>
          </a:custGeom>
          <a:solidFill>
            <a:schemeClr val="accent3"/>
          </a:solidFill>
          <a:ln w="12700">
            <a:miter lim="400000"/>
          </a:ln>
        </p:spPr>
        <p:txBody>
          <a:bodyPr lIns="50800" tIns="50800" rIns="50800" bIns="50800" anchor="ctr"/>
          <a:lstStyle/>
          <a:p>
            <a:pPr>
              <a:defRPr sz="3200"/>
            </a:pPr>
            <a:endParaRPr/>
          </a:p>
        </p:txBody>
      </p:sp>
      <p:sp>
        <p:nvSpPr>
          <p:cNvPr id="22" name="Shape 410"/>
          <p:cNvSpPr/>
          <p:nvPr/>
        </p:nvSpPr>
        <p:spPr>
          <a:xfrm>
            <a:off x="2020454" y="3371489"/>
            <a:ext cx="5783422" cy="3023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34" y="0"/>
                </a:lnTo>
                <a:lnTo>
                  <a:pt x="21600" y="10818"/>
                </a:lnTo>
                <a:lnTo>
                  <a:pt x="17033" y="21600"/>
                </a:lnTo>
                <a:lnTo>
                  <a:pt x="30" y="21600"/>
                </a:lnTo>
                <a:lnTo>
                  <a:pt x="4651" y="10807"/>
                </a:lnTo>
                <a:lnTo>
                  <a:pt x="0" y="0"/>
                </a:lnTo>
                <a:close/>
              </a:path>
            </a:pathLst>
          </a:custGeom>
          <a:solidFill>
            <a:srgbClr val="25AEDB"/>
          </a:solidFill>
          <a:ln w="12700">
            <a:miter lim="400000"/>
          </a:ln>
        </p:spPr>
        <p:txBody>
          <a:bodyPr lIns="50800" tIns="50800" rIns="50800" bIns="50800" anchor="ctr"/>
          <a:lstStyle/>
          <a:p>
            <a:pPr>
              <a:defRPr sz="3200"/>
            </a:pPr>
            <a:endParaRPr/>
          </a:p>
        </p:txBody>
      </p:sp>
      <p:grpSp>
        <p:nvGrpSpPr>
          <p:cNvPr id="23" name="Group 413"/>
          <p:cNvGrpSpPr/>
          <p:nvPr/>
        </p:nvGrpSpPr>
        <p:grpSpPr>
          <a:xfrm>
            <a:off x="8767541" y="4074315"/>
            <a:ext cx="2940308" cy="1694089"/>
            <a:chOff x="417366" y="0"/>
            <a:chExt cx="2940306" cy="1694088"/>
          </a:xfrm>
        </p:grpSpPr>
        <p:sp>
          <p:nvSpPr>
            <p:cNvPr id="24" name="Shape 411"/>
            <p:cNvSpPr/>
            <p:nvPr/>
          </p:nvSpPr>
          <p:spPr>
            <a:xfrm>
              <a:off x="417366" y="975943"/>
              <a:ext cx="2940306" cy="7181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4000" b="1">
                  <a:solidFill>
                    <a:srgbClr val="FFFFFF"/>
                  </a:solidFill>
                  <a:latin typeface="Helvetica"/>
                  <a:ea typeface="Helvetica"/>
                  <a:cs typeface="Helvetica"/>
                  <a:sym typeface="Helvetica"/>
                </a:defRPr>
              </a:lvl1pPr>
            </a:lstStyle>
            <a:p>
              <a:r>
                <a:rPr dirty="0">
                  <a:latin typeface="Microsoft YaHei" charset="-122"/>
                  <a:ea typeface="Microsoft YaHei" charset="-122"/>
                  <a:cs typeface="Microsoft YaHei" charset="-122"/>
                </a:rPr>
                <a:t>会话维护</a:t>
              </a:r>
            </a:p>
          </p:txBody>
        </p:sp>
        <p:sp>
          <p:nvSpPr>
            <p:cNvPr id="25" name="Shape 412"/>
            <p:cNvSpPr/>
            <p:nvPr/>
          </p:nvSpPr>
          <p:spPr>
            <a:xfrm>
              <a:off x="1109286" y="0"/>
              <a:ext cx="765767" cy="765463"/>
            </a:xfrm>
            <a:custGeom>
              <a:avLst/>
              <a:gdLst/>
              <a:ahLst/>
              <a:cxnLst>
                <a:cxn ang="0">
                  <a:pos x="wd2" y="hd2"/>
                </a:cxn>
                <a:cxn ang="5400000">
                  <a:pos x="wd2" y="hd2"/>
                </a:cxn>
                <a:cxn ang="10800000">
                  <a:pos x="wd2" y="hd2"/>
                </a:cxn>
                <a:cxn ang="16200000">
                  <a:pos x="wd2" y="hd2"/>
                </a:cxn>
              </a:cxnLst>
              <a:rect l="0" t="0" r="r" b="b"/>
              <a:pathLst>
                <a:path w="21600" h="21600" extrusionOk="0">
                  <a:moveTo>
                    <a:pt x="9880" y="0"/>
                  </a:moveTo>
                  <a:cubicBezTo>
                    <a:pt x="9237" y="0"/>
                    <a:pt x="8681" y="458"/>
                    <a:pt x="8553" y="1088"/>
                  </a:cubicBezTo>
                  <a:lnTo>
                    <a:pt x="8142" y="3152"/>
                  </a:lnTo>
                  <a:cubicBezTo>
                    <a:pt x="7842" y="3258"/>
                    <a:pt x="7548" y="3386"/>
                    <a:pt x="7268" y="3520"/>
                  </a:cubicBezTo>
                  <a:lnTo>
                    <a:pt x="5513" y="2347"/>
                  </a:lnTo>
                  <a:cubicBezTo>
                    <a:pt x="5283" y="2195"/>
                    <a:pt x="5026" y="2124"/>
                    <a:pt x="4769" y="2124"/>
                  </a:cubicBezTo>
                  <a:cubicBezTo>
                    <a:pt x="4419" y="2124"/>
                    <a:pt x="4070" y="2255"/>
                    <a:pt x="3810" y="2518"/>
                  </a:cubicBezTo>
                  <a:lnTo>
                    <a:pt x="2517" y="3811"/>
                  </a:lnTo>
                  <a:cubicBezTo>
                    <a:pt x="2062" y="4266"/>
                    <a:pt x="1986" y="4982"/>
                    <a:pt x="2346" y="5516"/>
                  </a:cubicBezTo>
                  <a:lnTo>
                    <a:pt x="3519" y="7280"/>
                  </a:lnTo>
                  <a:cubicBezTo>
                    <a:pt x="3383" y="7560"/>
                    <a:pt x="3256" y="7845"/>
                    <a:pt x="3151" y="8145"/>
                  </a:cubicBezTo>
                  <a:lnTo>
                    <a:pt x="1087" y="8556"/>
                  </a:lnTo>
                  <a:cubicBezTo>
                    <a:pt x="458" y="8685"/>
                    <a:pt x="0" y="9241"/>
                    <a:pt x="0" y="9884"/>
                  </a:cubicBezTo>
                  <a:lnTo>
                    <a:pt x="0" y="11716"/>
                  </a:lnTo>
                  <a:cubicBezTo>
                    <a:pt x="0" y="12359"/>
                    <a:pt x="458" y="12919"/>
                    <a:pt x="1087" y="13044"/>
                  </a:cubicBezTo>
                  <a:lnTo>
                    <a:pt x="3151" y="13464"/>
                  </a:lnTo>
                  <a:cubicBezTo>
                    <a:pt x="3256" y="13760"/>
                    <a:pt x="3383" y="14045"/>
                    <a:pt x="3519" y="14329"/>
                  </a:cubicBezTo>
                  <a:lnTo>
                    <a:pt x="2346" y="16084"/>
                  </a:lnTo>
                  <a:cubicBezTo>
                    <a:pt x="1986" y="16619"/>
                    <a:pt x="2062" y="17334"/>
                    <a:pt x="2517" y="17789"/>
                  </a:cubicBezTo>
                  <a:lnTo>
                    <a:pt x="3810" y="19091"/>
                  </a:lnTo>
                  <a:cubicBezTo>
                    <a:pt x="4070" y="19351"/>
                    <a:pt x="4419" y="19485"/>
                    <a:pt x="4769" y="19485"/>
                  </a:cubicBezTo>
                  <a:cubicBezTo>
                    <a:pt x="5026" y="19485"/>
                    <a:pt x="5286" y="19414"/>
                    <a:pt x="5513" y="19262"/>
                  </a:cubicBezTo>
                  <a:lnTo>
                    <a:pt x="7268" y="18089"/>
                  </a:lnTo>
                  <a:cubicBezTo>
                    <a:pt x="7548" y="18227"/>
                    <a:pt x="7842" y="18346"/>
                    <a:pt x="8142" y="18448"/>
                  </a:cubicBezTo>
                  <a:lnTo>
                    <a:pt x="8561" y="20521"/>
                  </a:lnTo>
                  <a:cubicBezTo>
                    <a:pt x="8686" y="21154"/>
                    <a:pt x="9237" y="21600"/>
                    <a:pt x="9880" y="21600"/>
                  </a:cubicBezTo>
                  <a:lnTo>
                    <a:pt x="11712" y="21600"/>
                  </a:lnTo>
                  <a:cubicBezTo>
                    <a:pt x="12357" y="21600"/>
                    <a:pt x="12914" y="21151"/>
                    <a:pt x="13039" y="20521"/>
                  </a:cubicBezTo>
                  <a:lnTo>
                    <a:pt x="13458" y="18448"/>
                  </a:lnTo>
                  <a:cubicBezTo>
                    <a:pt x="13758" y="18346"/>
                    <a:pt x="14043" y="18227"/>
                    <a:pt x="14323" y="18089"/>
                  </a:cubicBezTo>
                  <a:lnTo>
                    <a:pt x="16078" y="19262"/>
                  </a:lnTo>
                  <a:cubicBezTo>
                    <a:pt x="16305" y="19414"/>
                    <a:pt x="16575" y="19485"/>
                    <a:pt x="16831" y="19485"/>
                  </a:cubicBezTo>
                  <a:cubicBezTo>
                    <a:pt x="17181" y="19485"/>
                    <a:pt x="17521" y="19351"/>
                    <a:pt x="17782" y="19091"/>
                  </a:cubicBezTo>
                  <a:lnTo>
                    <a:pt x="19083" y="17789"/>
                  </a:lnTo>
                  <a:cubicBezTo>
                    <a:pt x="19538" y="17334"/>
                    <a:pt x="19610" y="16619"/>
                    <a:pt x="19254" y="16084"/>
                  </a:cubicBezTo>
                  <a:lnTo>
                    <a:pt x="18081" y="14329"/>
                  </a:lnTo>
                  <a:cubicBezTo>
                    <a:pt x="18217" y="14045"/>
                    <a:pt x="18335" y="13755"/>
                    <a:pt x="18441" y="13455"/>
                  </a:cubicBezTo>
                  <a:lnTo>
                    <a:pt x="20513" y="13044"/>
                  </a:lnTo>
                  <a:cubicBezTo>
                    <a:pt x="21145" y="12919"/>
                    <a:pt x="21600" y="12359"/>
                    <a:pt x="21600" y="11716"/>
                  </a:cubicBezTo>
                  <a:lnTo>
                    <a:pt x="21600" y="9884"/>
                  </a:lnTo>
                  <a:cubicBezTo>
                    <a:pt x="21600" y="9241"/>
                    <a:pt x="21145" y="8685"/>
                    <a:pt x="20513" y="8556"/>
                  </a:cubicBezTo>
                  <a:lnTo>
                    <a:pt x="18441" y="8145"/>
                  </a:lnTo>
                  <a:cubicBezTo>
                    <a:pt x="18335" y="7845"/>
                    <a:pt x="18217" y="7560"/>
                    <a:pt x="18081" y="7280"/>
                  </a:cubicBezTo>
                  <a:lnTo>
                    <a:pt x="19254" y="5516"/>
                  </a:lnTo>
                  <a:cubicBezTo>
                    <a:pt x="19610" y="4982"/>
                    <a:pt x="19538" y="4266"/>
                    <a:pt x="19083" y="3811"/>
                  </a:cubicBezTo>
                  <a:lnTo>
                    <a:pt x="17782" y="2518"/>
                  </a:lnTo>
                  <a:cubicBezTo>
                    <a:pt x="17521" y="2255"/>
                    <a:pt x="17181" y="2124"/>
                    <a:pt x="16831" y="2124"/>
                  </a:cubicBezTo>
                  <a:cubicBezTo>
                    <a:pt x="16571" y="2124"/>
                    <a:pt x="16305" y="2195"/>
                    <a:pt x="16078" y="2347"/>
                  </a:cubicBezTo>
                  <a:lnTo>
                    <a:pt x="14323" y="3520"/>
                  </a:lnTo>
                  <a:cubicBezTo>
                    <a:pt x="14039" y="3382"/>
                    <a:pt x="13749" y="3258"/>
                    <a:pt x="13450" y="3152"/>
                  </a:cubicBezTo>
                  <a:lnTo>
                    <a:pt x="13039" y="1088"/>
                  </a:lnTo>
                  <a:cubicBezTo>
                    <a:pt x="12914" y="458"/>
                    <a:pt x="12354" y="0"/>
                    <a:pt x="11712" y="0"/>
                  </a:cubicBezTo>
                  <a:lnTo>
                    <a:pt x="9880" y="0"/>
                  </a:lnTo>
                  <a:close/>
                  <a:moveTo>
                    <a:pt x="9880" y="1353"/>
                  </a:moveTo>
                  <a:lnTo>
                    <a:pt x="11712" y="1353"/>
                  </a:lnTo>
                  <a:lnTo>
                    <a:pt x="12131" y="3426"/>
                  </a:lnTo>
                  <a:cubicBezTo>
                    <a:pt x="12224" y="3894"/>
                    <a:pt x="12562" y="4269"/>
                    <a:pt x="13013" y="4428"/>
                  </a:cubicBezTo>
                  <a:cubicBezTo>
                    <a:pt x="13263" y="4513"/>
                    <a:pt x="13498" y="4615"/>
                    <a:pt x="13732" y="4728"/>
                  </a:cubicBezTo>
                  <a:cubicBezTo>
                    <a:pt x="13920" y="4821"/>
                    <a:pt x="14119" y="4865"/>
                    <a:pt x="14323" y="4865"/>
                  </a:cubicBezTo>
                  <a:cubicBezTo>
                    <a:pt x="14583" y="4865"/>
                    <a:pt x="14841" y="4791"/>
                    <a:pt x="15068" y="4642"/>
                  </a:cubicBezTo>
                  <a:lnTo>
                    <a:pt x="16831" y="3469"/>
                  </a:lnTo>
                  <a:lnTo>
                    <a:pt x="18124" y="4770"/>
                  </a:lnTo>
                  <a:lnTo>
                    <a:pt x="16960" y="6526"/>
                  </a:lnTo>
                  <a:cubicBezTo>
                    <a:pt x="16693" y="6922"/>
                    <a:pt x="16659" y="7434"/>
                    <a:pt x="16866" y="7862"/>
                  </a:cubicBezTo>
                  <a:cubicBezTo>
                    <a:pt x="16978" y="8097"/>
                    <a:pt x="17080" y="8339"/>
                    <a:pt x="17165" y="8590"/>
                  </a:cubicBezTo>
                  <a:cubicBezTo>
                    <a:pt x="17324" y="9042"/>
                    <a:pt x="17707" y="9379"/>
                    <a:pt x="18176" y="9472"/>
                  </a:cubicBezTo>
                  <a:lnTo>
                    <a:pt x="20239" y="9884"/>
                  </a:lnTo>
                  <a:lnTo>
                    <a:pt x="20247" y="11716"/>
                  </a:lnTo>
                  <a:cubicBezTo>
                    <a:pt x="20247" y="11716"/>
                    <a:pt x="18176" y="12136"/>
                    <a:pt x="18176" y="12136"/>
                  </a:cubicBezTo>
                  <a:cubicBezTo>
                    <a:pt x="17707" y="12228"/>
                    <a:pt x="17320" y="12567"/>
                    <a:pt x="17165" y="13018"/>
                  </a:cubicBezTo>
                  <a:cubicBezTo>
                    <a:pt x="17076" y="13269"/>
                    <a:pt x="16982" y="13504"/>
                    <a:pt x="16866" y="13738"/>
                  </a:cubicBezTo>
                  <a:cubicBezTo>
                    <a:pt x="16655" y="14170"/>
                    <a:pt x="16693" y="14683"/>
                    <a:pt x="16960" y="15082"/>
                  </a:cubicBezTo>
                  <a:lnTo>
                    <a:pt x="18124" y="16838"/>
                  </a:lnTo>
                  <a:lnTo>
                    <a:pt x="16831" y="18131"/>
                  </a:lnTo>
                  <a:lnTo>
                    <a:pt x="15068" y="16967"/>
                  </a:lnTo>
                  <a:cubicBezTo>
                    <a:pt x="14844" y="16815"/>
                    <a:pt x="14583" y="16735"/>
                    <a:pt x="14323" y="16735"/>
                  </a:cubicBezTo>
                  <a:cubicBezTo>
                    <a:pt x="14122" y="16735"/>
                    <a:pt x="13920" y="16784"/>
                    <a:pt x="13732" y="16872"/>
                  </a:cubicBezTo>
                  <a:cubicBezTo>
                    <a:pt x="13498" y="16985"/>
                    <a:pt x="13263" y="17084"/>
                    <a:pt x="13013" y="17172"/>
                  </a:cubicBezTo>
                  <a:cubicBezTo>
                    <a:pt x="12562" y="17327"/>
                    <a:pt x="12227" y="17715"/>
                    <a:pt x="12131" y="18183"/>
                  </a:cubicBezTo>
                  <a:lnTo>
                    <a:pt x="11712" y="20255"/>
                  </a:lnTo>
                  <a:lnTo>
                    <a:pt x="9880" y="20255"/>
                  </a:lnTo>
                  <a:lnTo>
                    <a:pt x="9469" y="18183"/>
                  </a:lnTo>
                  <a:cubicBezTo>
                    <a:pt x="9372" y="17715"/>
                    <a:pt x="9038" y="17327"/>
                    <a:pt x="8587" y="17172"/>
                  </a:cubicBezTo>
                  <a:cubicBezTo>
                    <a:pt x="8336" y="17084"/>
                    <a:pt x="8094" y="16988"/>
                    <a:pt x="7859" y="16872"/>
                  </a:cubicBezTo>
                  <a:cubicBezTo>
                    <a:pt x="7672" y="16784"/>
                    <a:pt x="7469" y="16735"/>
                    <a:pt x="7268" y="16735"/>
                  </a:cubicBezTo>
                  <a:cubicBezTo>
                    <a:pt x="7005" y="16735"/>
                    <a:pt x="6748" y="16815"/>
                    <a:pt x="6524" y="16967"/>
                  </a:cubicBezTo>
                  <a:lnTo>
                    <a:pt x="4769" y="18131"/>
                  </a:lnTo>
                  <a:lnTo>
                    <a:pt x="3467" y="16838"/>
                  </a:lnTo>
                  <a:lnTo>
                    <a:pt x="4640" y="15082"/>
                  </a:lnTo>
                  <a:cubicBezTo>
                    <a:pt x="4903" y="14683"/>
                    <a:pt x="4942" y="14170"/>
                    <a:pt x="4734" y="13738"/>
                  </a:cubicBezTo>
                  <a:cubicBezTo>
                    <a:pt x="4620" y="13504"/>
                    <a:pt x="4515" y="13269"/>
                    <a:pt x="4426" y="13018"/>
                  </a:cubicBezTo>
                  <a:cubicBezTo>
                    <a:pt x="4271" y="12567"/>
                    <a:pt x="3892" y="12231"/>
                    <a:pt x="3424" y="12136"/>
                  </a:cubicBezTo>
                  <a:lnTo>
                    <a:pt x="1353" y="11716"/>
                  </a:lnTo>
                  <a:lnTo>
                    <a:pt x="1353" y="9884"/>
                  </a:lnTo>
                  <a:lnTo>
                    <a:pt x="3424" y="9472"/>
                  </a:lnTo>
                  <a:cubicBezTo>
                    <a:pt x="3892" y="9377"/>
                    <a:pt x="4268" y="9042"/>
                    <a:pt x="4426" y="8590"/>
                  </a:cubicBezTo>
                  <a:cubicBezTo>
                    <a:pt x="4513" y="8343"/>
                    <a:pt x="4615" y="8097"/>
                    <a:pt x="4726" y="7862"/>
                  </a:cubicBezTo>
                  <a:cubicBezTo>
                    <a:pt x="4937" y="7434"/>
                    <a:pt x="4903" y="6922"/>
                    <a:pt x="4640" y="6526"/>
                  </a:cubicBezTo>
                  <a:lnTo>
                    <a:pt x="3467" y="4770"/>
                  </a:lnTo>
                  <a:lnTo>
                    <a:pt x="4769" y="3469"/>
                  </a:lnTo>
                  <a:lnTo>
                    <a:pt x="6524" y="4642"/>
                  </a:lnTo>
                  <a:cubicBezTo>
                    <a:pt x="6748" y="4791"/>
                    <a:pt x="7005" y="4865"/>
                    <a:pt x="7268" y="4865"/>
                  </a:cubicBezTo>
                  <a:cubicBezTo>
                    <a:pt x="7469" y="4865"/>
                    <a:pt x="7676" y="4827"/>
                    <a:pt x="7859" y="4736"/>
                  </a:cubicBezTo>
                  <a:cubicBezTo>
                    <a:pt x="8094" y="4621"/>
                    <a:pt x="8336" y="4513"/>
                    <a:pt x="8587" y="4428"/>
                  </a:cubicBezTo>
                  <a:cubicBezTo>
                    <a:pt x="9039" y="4269"/>
                    <a:pt x="9368" y="3894"/>
                    <a:pt x="9460" y="3426"/>
                  </a:cubicBezTo>
                  <a:lnTo>
                    <a:pt x="9880" y="1353"/>
                  </a:lnTo>
                  <a:close/>
                  <a:moveTo>
                    <a:pt x="10753" y="6030"/>
                  </a:moveTo>
                  <a:cubicBezTo>
                    <a:pt x="8143" y="6030"/>
                    <a:pt x="6027" y="8146"/>
                    <a:pt x="6027" y="10757"/>
                  </a:cubicBezTo>
                  <a:cubicBezTo>
                    <a:pt x="6027" y="13364"/>
                    <a:pt x="8143" y="15476"/>
                    <a:pt x="10753" y="15476"/>
                  </a:cubicBezTo>
                  <a:cubicBezTo>
                    <a:pt x="13359" y="15476"/>
                    <a:pt x="15479" y="13364"/>
                    <a:pt x="15479" y="10757"/>
                  </a:cubicBezTo>
                  <a:cubicBezTo>
                    <a:pt x="15479" y="8146"/>
                    <a:pt x="13359" y="6030"/>
                    <a:pt x="10753" y="6030"/>
                  </a:cubicBezTo>
                  <a:close/>
                  <a:moveTo>
                    <a:pt x="10753" y="6620"/>
                  </a:moveTo>
                  <a:cubicBezTo>
                    <a:pt x="13033" y="6620"/>
                    <a:pt x="14888" y="8473"/>
                    <a:pt x="14888" y="10757"/>
                  </a:cubicBezTo>
                  <a:cubicBezTo>
                    <a:pt x="14888" y="13038"/>
                    <a:pt x="13033" y="14894"/>
                    <a:pt x="10753" y="14894"/>
                  </a:cubicBezTo>
                  <a:cubicBezTo>
                    <a:pt x="8470" y="14894"/>
                    <a:pt x="6618" y="13038"/>
                    <a:pt x="6618" y="10757"/>
                  </a:cubicBezTo>
                  <a:cubicBezTo>
                    <a:pt x="6618" y="8473"/>
                    <a:pt x="8470" y="6620"/>
                    <a:pt x="10753" y="6620"/>
                  </a:cubicBezTo>
                  <a:close/>
                  <a:moveTo>
                    <a:pt x="10642" y="7948"/>
                  </a:moveTo>
                  <a:cubicBezTo>
                    <a:pt x="9149" y="7948"/>
                    <a:pt x="7945" y="9161"/>
                    <a:pt x="7945" y="10654"/>
                  </a:cubicBezTo>
                  <a:cubicBezTo>
                    <a:pt x="7945" y="12144"/>
                    <a:pt x="9149" y="13352"/>
                    <a:pt x="10642" y="13352"/>
                  </a:cubicBezTo>
                  <a:cubicBezTo>
                    <a:pt x="12131" y="13352"/>
                    <a:pt x="13338" y="12144"/>
                    <a:pt x="13338" y="10654"/>
                  </a:cubicBezTo>
                  <a:cubicBezTo>
                    <a:pt x="13338" y="9161"/>
                    <a:pt x="12131" y="7948"/>
                    <a:pt x="10642" y="7948"/>
                  </a:cubicBezTo>
                  <a:close/>
                  <a:moveTo>
                    <a:pt x="10642" y="8625"/>
                  </a:moveTo>
                  <a:cubicBezTo>
                    <a:pt x="11759" y="8625"/>
                    <a:pt x="12671" y="9537"/>
                    <a:pt x="12671" y="10654"/>
                  </a:cubicBezTo>
                  <a:cubicBezTo>
                    <a:pt x="12671" y="11772"/>
                    <a:pt x="11759" y="12676"/>
                    <a:pt x="10642" y="12676"/>
                  </a:cubicBezTo>
                  <a:cubicBezTo>
                    <a:pt x="9525" y="12676"/>
                    <a:pt x="8613" y="11772"/>
                    <a:pt x="8613" y="10654"/>
                  </a:cubicBezTo>
                  <a:cubicBezTo>
                    <a:pt x="8613" y="9537"/>
                    <a:pt x="9525" y="8625"/>
                    <a:pt x="10642" y="8625"/>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Microsoft YaHei" charset="-122"/>
                <a:ea typeface="Microsoft YaHei" charset="-122"/>
                <a:cs typeface="Microsoft YaHei" charset="-122"/>
              </a:endParaRPr>
            </a:p>
          </p:txBody>
        </p:sp>
      </p:grpSp>
      <p:sp>
        <p:nvSpPr>
          <p:cNvPr id="26" name="Shape 414"/>
          <p:cNvSpPr/>
          <p:nvPr/>
        </p:nvSpPr>
        <p:spPr>
          <a:xfrm>
            <a:off x="3895267" y="5036429"/>
            <a:ext cx="2940307"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defRPr sz="4000" b="1">
                <a:solidFill>
                  <a:srgbClr val="FFFFFF"/>
                </a:solidFill>
                <a:latin typeface="Helvetica"/>
                <a:ea typeface="Helvetica"/>
                <a:cs typeface="Helvetica"/>
                <a:sym typeface="Helvetica"/>
              </a:defRPr>
            </a:lvl1pPr>
          </a:lstStyle>
          <a:p>
            <a:r>
              <a:rPr dirty="0">
                <a:latin typeface="Microsoft YaHei" charset="-122"/>
                <a:ea typeface="Microsoft YaHei" charset="-122"/>
                <a:cs typeface="Microsoft YaHei" charset="-122"/>
              </a:rPr>
              <a:t>客户端接入</a:t>
            </a:r>
          </a:p>
        </p:txBody>
      </p:sp>
      <p:grpSp>
        <p:nvGrpSpPr>
          <p:cNvPr id="27" name="Group 417"/>
          <p:cNvGrpSpPr/>
          <p:nvPr/>
        </p:nvGrpSpPr>
        <p:grpSpPr>
          <a:xfrm>
            <a:off x="18345237" y="4071185"/>
            <a:ext cx="2940308" cy="1697219"/>
            <a:chOff x="342650" y="0"/>
            <a:chExt cx="2940306" cy="1697217"/>
          </a:xfrm>
        </p:grpSpPr>
        <p:sp>
          <p:nvSpPr>
            <p:cNvPr id="28" name="Shape 415"/>
            <p:cNvSpPr/>
            <p:nvPr/>
          </p:nvSpPr>
          <p:spPr>
            <a:xfrm>
              <a:off x="342650" y="979073"/>
              <a:ext cx="2940306" cy="7181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4000" b="1">
                  <a:solidFill>
                    <a:srgbClr val="FFFFFF"/>
                  </a:solidFill>
                  <a:latin typeface="Helvetica"/>
                  <a:ea typeface="Helvetica"/>
                  <a:cs typeface="Helvetica"/>
                  <a:sym typeface="Helvetica"/>
                </a:defRPr>
              </a:lvl1pPr>
            </a:lstStyle>
            <a:p>
              <a:r>
                <a:rPr dirty="0">
                  <a:latin typeface="Microsoft YaHei" charset="-122"/>
                  <a:ea typeface="Microsoft YaHei" charset="-122"/>
                  <a:cs typeface="Microsoft YaHei" charset="-122"/>
                </a:rPr>
                <a:t>消息重传</a:t>
              </a:r>
            </a:p>
          </p:txBody>
        </p:sp>
        <p:sp>
          <p:nvSpPr>
            <p:cNvPr id="29" name="Shape 416"/>
            <p:cNvSpPr/>
            <p:nvPr/>
          </p:nvSpPr>
          <p:spPr>
            <a:xfrm>
              <a:off x="1047106" y="0"/>
              <a:ext cx="842227" cy="969991"/>
            </a:xfrm>
            <a:custGeom>
              <a:avLst/>
              <a:gdLst/>
              <a:ahLst/>
              <a:cxnLst>
                <a:cxn ang="0">
                  <a:pos x="wd2" y="hd2"/>
                </a:cxn>
                <a:cxn ang="5400000">
                  <a:pos x="wd2" y="hd2"/>
                </a:cxn>
                <a:cxn ang="10800000">
                  <a:pos x="wd2" y="hd2"/>
                </a:cxn>
                <a:cxn ang="16200000">
                  <a:pos x="wd2" y="hd2"/>
                </a:cxn>
              </a:cxnLst>
              <a:rect l="0" t="0" r="r" b="b"/>
              <a:pathLst>
                <a:path w="20958" h="21408" extrusionOk="0">
                  <a:moveTo>
                    <a:pt x="14892" y="0"/>
                  </a:moveTo>
                  <a:cubicBezTo>
                    <a:pt x="14333" y="0"/>
                    <a:pt x="14029" y="490"/>
                    <a:pt x="13861" y="938"/>
                  </a:cubicBezTo>
                  <a:cubicBezTo>
                    <a:pt x="12569" y="5520"/>
                    <a:pt x="6726" y="6989"/>
                    <a:pt x="6631" y="7016"/>
                  </a:cubicBezTo>
                  <a:cubicBezTo>
                    <a:pt x="6101" y="7171"/>
                    <a:pt x="5879" y="7464"/>
                    <a:pt x="5791" y="7679"/>
                  </a:cubicBezTo>
                  <a:cubicBezTo>
                    <a:pt x="5630" y="8044"/>
                    <a:pt x="5757" y="8373"/>
                    <a:pt x="5831" y="8517"/>
                  </a:cubicBezTo>
                  <a:lnTo>
                    <a:pt x="7629" y="13224"/>
                  </a:lnTo>
                  <a:cubicBezTo>
                    <a:pt x="7812" y="13719"/>
                    <a:pt x="8272" y="14015"/>
                    <a:pt x="8851" y="14015"/>
                  </a:cubicBezTo>
                  <a:cubicBezTo>
                    <a:pt x="9087" y="14015"/>
                    <a:pt x="9269" y="13964"/>
                    <a:pt x="9320" y="13951"/>
                  </a:cubicBezTo>
                  <a:cubicBezTo>
                    <a:pt x="10795" y="13508"/>
                    <a:pt x="12231" y="13277"/>
                    <a:pt x="13603" y="13277"/>
                  </a:cubicBezTo>
                  <a:cubicBezTo>
                    <a:pt x="17264" y="13277"/>
                    <a:pt x="19285" y="14893"/>
                    <a:pt x="19306" y="14906"/>
                  </a:cubicBezTo>
                  <a:lnTo>
                    <a:pt x="19399" y="14971"/>
                  </a:lnTo>
                  <a:cubicBezTo>
                    <a:pt x="19553" y="15062"/>
                    <a:pt x="19871" y="15211"/>
                    <a:pt x="20178" y="15211"/>
                  </a:cubicBezTo>
                  <a:cubicBezTo>
                    <a:pt x="20450" y="15211"/>
                    <a:pt x="20685" y="15107"/>
                    <a:pt x="20826" y="14918"/>
                  </a:cubicBezTo>
                  <a:cubicBezTo>
                    <a:pt x="21075" y="14586"/>
                    <a:pt x="20904" y="14206"/>
                    <a:pt x="20859" y="14115"/>
                  </a:cubicBezTo>
                  <a:lnTo>
                    <a:pt x="19062" y="9402"/>
                  </a:lnTo>
                  <a:cubicBezTo>
                    <a:pt x="19620" y="8719"/>
                    <a:pt x="19773" y="7835"/>
                    <a:pt x="19465" y="7028"/>
                  </a:cubicBezTo>
                  <a:cubicBezTo>
                    <a:pt x="19156" y="6220"/>
                    <a:pt x="18430" y="5605"/>
                    <a:pt x="17522" y="5352"/>
                  </a:cubicBezTo>
                  <a:lnTo>
                    <a:pt x="15718" y="633"/>
                  </a:lnTo>
                  <a:cubicBezTo>
                    <a:pt x="15512" y="87"/>
                    <a:pt x="15110" y="0"/>
                    <a:pt x="14892" y="0"/>
                  </a:cubicBezTo>
                  <a:close/>
                  <a:moveTo>
                    <a:pt x="14865" y="2022"/>
                  </a:moveTo>
                  <a:lnTo>
                    <a:pt x="16517" y="6360"/>
                  </a:lnTo>
                  <a:lnTo>
                    <a:pt x="17581" y="9144"/>
                  </a:lnTo>
                  <a:lnTo>
                    <a:pt x="19207" y="13429"/>
                  </a:lnTo>
                  <a:cubicBezTo>
                    <a:pt x="18150" y="12863"/>
                    <a:pt x="16258" y="12110"/>
                    <a:pt x="13603" y="12110"/>
                  </a:cubicBezTo>
                  <a:cubicBezTo>
                    <a:pt x="12091" y="12110"/>
                    <a:pt x="10508" y="12360"/>
                    <a:pt x="8871" y="12854"/>
                  </a:cubicBezTo>
                  <a:lnTo>
                    <a:pt x="7067" y="8118"/>
                  </a:lnTo>
                  <a:cubicBezTo>
                    <a:pt x="7690" y="7961"/>
                    <a:pt x="13089" y="6455"/>
                    <a:pt x="14865" y="2022"/>
                  </a:cubicBezTo>
                  <a:close/>
                  <a:moveTo>
                    <a:pt x="14713" y="4695"/>
                  </a:moveTo>
                  <a:cubicBezTo>
                    <a:pt x="14436" y="4662"/>
                    <a:pt x="14167" y="4835"/>
                    <a:pt x="14132" y="5088"/>
                  </a:cubicBezTo>
                  <a:cubicBezTo>
                    <a:pt x="13866" y="6938"/>
                    <a:pt x="10777" y="7714"/>
                    <a:pt x="10748" y="7720"/>
                  </a:cubicBezTo>
                  <a:cubicBezTo>
                    <a:pt x="10469" y="7792"/>
                    <a:pt x="10311" y="8044"/>
                    <a:pt x="10384" y="8282"/>
                  </a:cubicBezTo>
                  <a:cubicBezTo>
                    <a:pt x="10451" y="8491"/>
                    <a:pt x="10654" y="8622"/>
                    <a:pt x="10880" y="8622"/>
                  </a:cubicBezTo>
                  <a:cubicBezTo>
                    <a:pt x="10923" y="8622"/>
                    <a:pt x="10974" y="8617"/>
                    <a:pt x="11019" y="8611"/>
                  </a:cubicBezTo>
                  <a:cubicBezTo>
                    <a:pt x="11173" y="8572"/>
                    <a:pt x="14817" y="7666"/>
                    <a:pt x="15162" y="5205"/>
                  </a:cubicBezTo>
                  <a:cubicBezTo>
                    <a:pt x="15198" y="4952"/>
                    <a:pt x="15000" y="4727"/>
                    <a:pt x="14713" y="4695"/>
                  </a:cubicBezTo>
                  <a:close/>
                  <a:moveTo>
                    <a:pt x="4509" y="8646"/>
                  </a:moveTo>
                  <a:cubicBezTo>
                    <a:pt x="4382" y="8616"/>
                    <a:pt x="4226" y="8619"/>
                    <a:pt x="4020" y="8681"/>
                  </a:cubicBezTo>
                  <a:lnTo>
                    <a:pt x="1463" y="9449"/>
                  </a:lnTo>
                  <a:cubicBezTo>
                    <a:pt x="1463" y="9449"/>
                    <a:pt x="-525" y="10133"/>
                    <a:pt x="134" y="11864"/>
                  </a:cubicBezTo>
                  <a:lnTo>
                    <a:pt x="1046" y="14238"/>
                  </a:lnTo>
                  <a:cubicBezTo>
                    <a:pt x="1046" y="14238"/>
                    <a:pt x="1768" y="16248"/>
                    <a:pt x="3749" y="15656"/>
                  </a:cubicBezTo>
                  <a:cubicBezTo>
                    <a:pt x="3749" y="15656"/>
                    <a:pt x="4521" y="15459"/>
                    <a:pt x="4873" y="16565"/>
                  </a:cubicBezTo>
                  <a:lnTo>
                    <a:pt x="6512" y="20873"/>
                  </a:lnTo>
                  <a:cubicBezTo>
                    <a:pt x="6512" y="20873"/>
                    <a:pt x="6653" y="21600"/>
                    <a:pt x="7430" y="21360"/>
                  </a:cubicBezTo>
                  <a:cubicBezTo>
                    <a:pt x="7430" y="21360"/>
                    <a:pt x="9827" y="20999"/>
                    <a:pt x="7913" y="19267"/>
                  </a:cubicBezTo>
                  <a:cubicBezTo>
                    <a:pt x="8470" y="18233"/>
                    <a:pt x="6842" y="17527"/>
                    <a:pt x="6842" y="16102"/>
                  </a:cubicBezTo>
                  <a:cubicBezTo>
                    <a:pt x="6842" y="16102"/>
                    <a:pt x="7196" y="15098"/>
                    <a:pt x="7021" y="14636"/>
                  </a:cubicBezTo>
                  <a:lnTo>
                    <a:pt x="4965" y="9127"/>
                  </a:lnTo>
                  <a:cubicBezTo>
                    <a:pt x="4965" y="9127"/>
                    <a:pt x="4891" y="8735"/>
                    <a:pt x="4509" y="8646"/>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Microsoft YaHei" charset="-122"/>
                <a:ea typeface="Microsoft YaHei" charset="-122"/>
                <a:cs typeface="Microsoft YaHei" charset="-122"/>
              </a:endParaRPr>
            </a:p>
          </p:txBody>
        </p:sp>
      </p:grpSp>
      <p:sp>
        <p:nvSpPr>
          <p:cNvPr id="30" name="Shape 418"/>
          <p:cNvSpPr/>
          <p:nvPr/>
        </p:nvSpPr>
        <p:spPr>
          <a:xfrm>
            <a:off x="13523556" y="5036429"/>
            <a:ext cx="2940307"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defRPr sz="4000" b="1">
                <a:solidFill>
                  <a:srgbClr val="FFFFFF"/>
                </a:solidFill>
                <a:latin typeface="Helvetica"/>
                <a:ea typeface="Helvetica"/>
                <a:cs typeface="Helvetica"/>
                <a:sym typeface="Helvetica"/>
              </a:defRPr>
            </a:lvl1pPr>
          </a:lstStyle>
          <a:p>
            <a:r>
              <a:rPr>
                <a:latin typeface="Microsoft YaHei" charset="-122"/>
                <a:ea typeface="Microsoft YaHei" charset="-122"/>
                <a:cs typeface="Microsoft YaHei" charset="-122"/>
              </a:rPr>
              <a:t>协议转换</a:t>
            </a:r>
          </a:p>
        </p:txBody>
      </p:sp>
      <p:grpSp>
        <p:nvGrpSpPr>
          <p:cNvPr id="31" name="Group 421"/>
          <p:cNvGrpSpPr/>
          <p:nvPr/>
        </p:nvGrpSpPr>
        <p:grpSpPr>
          <a:xfrm>
            <a:off x="9436933" y="5978885"/>
            <a:ext cx="844110" cy="766793"/>
            <a:chOff x="0" y="0"/>
            <a:chExt cx="844108" cy="766791"/>
          </a:xfrm>
        </p:grpSpPr>
        <p:sp>
          <p:nvSpPr>
            <p:cNvPr id="32" name="Shape 419"/>
            <p:cNvSpPr/>
            <p:nvPr/>
          </p:nvSpPr>
          <p:spPr>
            <a:xfrm>
              <a:off x="0" y="0"/>
              <a:ext cx="766791" cy="766791"/>
            </a:xfrm>
            <a:prstGeom prst="ellipse">
              <a:avLst/>
            </a:prstGeom>
            <a:solidFill>
              <a:schemeClr val="bg1"/>
            </a:solidFill>
            <a:ln w="63500" cap="flat">
              <a:solidFill>
                <a:srgbClr val="00B392"/>
              </a:solidFill>
              <a:prstDash val="solid"/>
              <a:miter lim="400000"/>
            </a:ln>
            <a:effectLst/>
          </p:spPr>
          <p:txBody>
            <a:bodyPr wrap="square" lIns="50800" tIns="50800" rIns="50800" bIns="50800" numCol="1" anchor="ctr">
              <a:noAutofit/>
            </a:bodyPr>
            <a:lstStyle/>
            <a:p>
              <a:pPr>
                <a:defRPr sz="3200"/>
              </a:pPr>
              <a:endParaRPr>
                <a:solidFill>
                  <a:srgbClr val="041B31"/>
                </a:solidFill>
              </a:endParaRPr>
            </a:p>
          </p:txBody>
        </p:sp>
        <p:sp>
          <p:nvSpPr>
            <p:cNvPr id="33" name="Shape 420"/>
            <p:cNvSpPr/>
            <p:nvPr/>
          </p:nvSpPr>
          <p:spPr>
            <a:xfrm>
              <a:off x="222481" y="146650"/>
              <a:ext cx="621627" cy="450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120000"/>
                </a:lnSpc>
                <a:defRPr sz="2500">
                  <a:solidFill>
                    <a:srgbClr val="FFFFFF"/>
                  </a:solidFill>
                  <a:latin typeface="Helvetica"/>
                  <a:ea typeface="Helvetica"/>
                  <a:cs typeface="Helvetica"/>
                  <a:sym typeface="Helvetica"/>
                </a:defRPr>
              </a:lvl1pPr>
            </a:lstStyle>
            <a:p>
              <a:r>
                <a:rPr>
                  <a:solidFill>
                    <a:srgbClr val="041B31"/>
                  </a:solidFill>
                </a:rPr>
                <a:t>2</a:t>
              </a:r>
            </a:p>
          </p:txBody>
        </p:sp>
      </p:grpSp>
      <p:grpSp>
        <p:nvGrpSpPr>
          <p:cNvPr id="34" name="Group 424"/>
          <p:cNvGrpSpPr/>
          <p:nvPr/>
        </p:nvGrpSpPr>
        <p:grpSpPr>
          <a:xfrm>
            <a:off x="4574868" y="5978885"/>
            <a:ext cx="859100" cy="766793"/>
            <a:chOff x="0" y="0"/>
            <a:chExt cx="859098" cy="766791"/>
          </a:xfrm>
        </p:grpSpPr>
        <p:sp>
          <p:nvSpPr>
            <p:cNvPr id="35" name="Shape 422"/>
            <p:cNvSpPr/>
            <p:nvPr/>
          </p:nvSpPr>
          <p:spPr>
            <a:xfrm>
              <a:off x="0" y="0"/>
              <a:ext cx="766791" cy="766791"/>
            </a:xfrm>
            <a:prstGeom prst="ellipse">
              <a:avLst/>
            </a:prstGeom>
            <a:solidFill>
              <a:schemeClr val="bg1"/>
            </a:solidFill>
            <a:ln w="63500" cap="flat">
              <a:solidFill>
                <a:srgbClr val="89C600"/>
              </a:solidFill>
              <a:prstDash val="solid"/>
              <a:miter lim="400000"/>
            </a:ln>
            <a:effectLst/>
          </p:spPr>
          <p:txBody>
            <a:bodyPr wrap="square" lIns="50800" tIns="50800" rIns="50800" bIns="50800" numCol="1" anchor="ctr">
              <a:noAutofit/>
            </a:bodyPr>
            <a:lstStyle/>
            <a:p>
              <a:pPr>
                <a:defRPr sz="3200"/>
              </a:pPr>
              <a:endParaRPr/>
            </a:p>
          </p:txBody>
        </p:sp>
        <p:sp>
          <p:nvSpPr>
            <p:cNvPr id="36" name="Shape 423"/>
            <p:cNvSpPr/>
            <p:nvPr/>
          </p:nvSpPr>
          <p:spPr>
            <a:xfrm>
              <a:off x="237471" y="146650"/>
              <a:ext cx="621627" cy="4226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120000"/>
                </a:lnSpc>
                <a:defRPr sz="2500">
                  <a:solidFill>
                    <a:srgbClr val="FFFFFF"/>
                  </a:solidFill>
                  <a:latin typeface="Helvetica"/>
                  <a:ea typeface="Helvetica"/>
                  <a:cs typeface="Helvetica"/>
                  <a:sym typeface="Helvetica"/>
                </a:defRPr>
              </a:lvl1pPr>
            </a:lstStyle>
            <a:p>
              <a:r>
                <a:rPr>
                  <a:solidFill>
                    <a:srgbClr val="041B31"/>
                  </a:solidFill>
                </a:rPr>
                <a:t>1</a:t>
              </a:r>
            </a:p>
          </p:txBody>
        </p:sp>
      </p:grpSp>
      <p:grpSp>
        <p:nvGrpSpPr>
          <p:cNvPr id="37" name="Group 427"/>
          <p:cNvGrpSpPr/>
          <p:nvPr/>
        </p:nvGrpSpPr>
        <p:grpSpPr>
          <a:xfrm>
            <a:off x="14189116" y="5978885"/>
            <a:ext cx="859100" cy="766793"/>
            <a:chOff x="0" y="0"/>
            <a:chExt cx="859098" cy="766791"/>
          </a:xfrm>
        </p:grpSpPr>
        <p:sp>
          <p:nvSpPr>
            <p:cNvPr id="38" name="Shape 425"/>
            <p:cNvSpPr/>
            <p:nvPr/>
          </p:nvSpPr>
          <p:spPr>
            <a:xfrm>
              <a:off x="0" y="0"/>
              <a:ext cx="766791" cy="766791"/>
            </a:xfrm>
            <a:prstGeom prst="ellipse">
              <a:avLst/>
            </a:prstGeom>
            <a:solidFill>
              <a:schemeClr val="bg1"/>
            </a:solidFill>
            <a:ln w="63500" cap="flat">
              <a:solidFill>
                <a:srgbClr val="00BAF7"/>
              </a:solidFill>
              <a:prstDash val="solid"/>
              <a:miter lim="400000"/>
            </a:ln>
            <a:effectLst/>
          </p:spPr>
          <p:txBody>
            <a:bodyPr wrap="square" lIns="50800" tIns="50800" rIns="50800" bIns="50800" numCol="1" anchor="ctr">
              <a:noAutofit/>
            </a:bodyPr>
            <a:lstStyle/>
            <a:p>
              <a:pPr>
                <a:defRPr sz="3200"/>
              </a:pPr>
              <a:endParaRPr/>
            </a:p>
          </p:txBody>
        </p:sp>
        <p:sp>
          <p:nvSpPr>
            <p:cNvPr id="39" name="Shape 426"/>
            <p:cNvSpPr/>
            <p:nvPr/>
          </p:nvSpPr>
          <p:spPr>
            <a:xfrm>
              <a:off x="237471" y="146650"/>
              <a:ext cx="621627" cy="4581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120000"/>
                </a:lnSpc>
                <a:defRPr sz="2500">
                  <a:solidFill>
                    <a:srgbClr val="FFFFFF"/>
                  </a:solidFill>
                  <a:latin typeface="Helvetica"/>
                  <a:ea typeface="Helvetica"/>
                  <a:cs typeface="Helvetica"/>
                  <a:sym typeface="Helvetica"/>
                </a:defRPr>
              </a:lvl1pPr>
            </a:lstStyle>
            <a:p>
              <a:r>
                <a:rPr>
                  <a:solidFill>
                    <a:srgbClr val="041B31"/>
                  </a:solidFill>
                </a:rPr>
                <a:t>3</a:t>
              </a:r>
            </a:p>
          </p:txBody>
        </p:sp>
      </p:grpSp>
      <p:grpSp>
        <p:nvGrpSpPr>
          <p:cNvPr id="40" name="Group 430"/>
          <p:cNvGrpSpPr/>
          <p:nvPr/>
        </p:nvGrpSpPr>
        <p:grpSpPr>
          <a:xfrm>
            <a:off x="18941301" y="5978885"/>
            <a:ext cx="874090" cy="766793"/>
            <a:chOff x="0" y="0"/>
            <a:chExt cx="874088" cy="766791"/>
          </a:xfrm>
        </p:grpSpPr>
        <p:sp>
          <p:nvSpPr>
            <p:cNvPr id="41" name="Shape 428"/>
            <p:cNvSpPr/>
            <p:nvPr/>
          </p:nvSpPr>
          <p:spPr>
            <a:xfrm>
              <a:off x="0" y="0"/>
              <a:ext cx="766791" cy="766791"/>
            </a:xfrm>
            <a:prstGeom prst="ellipse">
              <a:avLst/>
            </a:prstGeom>
            <a:solidFill>
              <a:schemeClr val="bg1"/>
            </a:solidFill>
            <a:ln w="63500" cap="flat">
              <a:solidFill>
                <a:srgbClr val="FFC000"/>
              </a:solidFill>
              <a:prstDash val="solid"/>
              <a:miter lim="400000"/>
            </a:ln>
            <a:effectLst/>
          </p:spPr>
          <p:txBody>
            <a:bodyPr wrap="square" lIns="50800" tIns="50800" rIns="50800" bIns="50800" numCol="1" anchor="ctr">
              <a:noAutofit/>
            </a:bodyPr>
            <a:lstStyle/>
            <a:p>
              <a:pPr>
                <a:defRPr sz="3200"/>
              </a:pPr>
              <a:endParaRPr/>
            </a:p>
          </p:txBody>
        </p:sp>
        <p:sp>
          <p:nvSpPr>
            <p:cNvPr id="42" name="Shape 429"/>
            <p:cNvSpPr/>
            <p:nvPr/>
          </p:nvSpPr>
          <p:spPr>
            <a:xfrm>
              <a:off x="252461" y="146650"/>
              <a:ext cx="621627" cy="4226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120000"/>
                </a:lnSpc>
                <a:defRPr sz="2500">
                  <a:solidFill>
                    <a:srgbClr val="FFFFFF"/>
                  </a:solidFill>
                  <a:latin typeface="Helvetica"/>
                  <a:ea typeface="Helvetica"/>
                  <a:cs typeface="Helvetica"/>
                  <a:sym typeface="Helvetica"/>
                </a:defRPr>
              </a:lvl1pPr>
            </a:lstStyle>
            <a:p>
              <a:r>
                <a:rPr>
                  <a:solidFill>
                    <a:srgbClr val="041B31"/>
                  </a:solidFill>
                </a:rPr>
                <a:t>4</a:t>
              </a:r>
            </a:p>
          </p:txBody>
        </p:sp>
      </p:grpSp>
      <p:sp>
        <p:nvSpPr>
          <p:cNvPr id="43" name="Shape 431"/>
          <p:cNvSpPr/>
          <p:nvPr/>
        </p:nvSpPr>
        <p:spPr>
          <a:xfrm>
            <a:off x="4603420" y="4144772"/>
            <a:ext cx="762001" cy="762001"/>
          </a:xfrm>
          <a:custGeom>
            <a:avLst/>
            <a:gdLst/>
            <a:ahLst/>
            <a:cxnLst>
              <a:cxn ang="0">
                <a:pos x="wd2" y="hd2"/>
              </a:cxn>
              <a:cxn ang="5400000">
                <a:pos x="wd2" y="hd2"/>
              </a:cxn>
              <a:cxn ang="10800000">
                <a:pos x="wd2" y="hd2"/>
              </a:cxn>
              <a:cxn ang="16200000">
                <a:pos x="wd2" y="hd2"/>
              </a:cxn>
            </a:cxnLst>
            <a:rect l="0" t="0" r="r" b="b"/>
            <a:pathLst>
              <a:path w="21600" h="21005" extrusionOk="0">
                <a:moveTo>
                  <a:pt x="3702" y="32"/>
                </a:moveTo>
                <a:cubicBezTo>
                  <a:pt x="2748" y="146"/>
                  <a:pt x="1796" y="558"/>
                  <a:pt x="1168" y="1169"/>
                </a:cubicBezTo>
                <a:cubicBezTo>
                  <a:pt x="441" y="1879"/>
                  <a:pt x="0" y="2982"/>
                  <a:pt x="0" y="4041"/>
                </a:cubicBezTo>
                <a:cubicBezTo>
                  <a:pt x="0" y="4863"/>
                  <a:pt x="272" y="5577"/>
                  <a:pt x="772" y="6065"/>
                </a:cubicBezTo>
                <a:lnTo>
                  <a:pt x="5049" y="10228"/>
                </a:lnTo>
                <a:cubicBezTo>
                  <a:pt x="5901" y="11057"/>
                  <a:pt x="7137" y="11332"/>
                  <a:pt x="8276" y="10998"/>
                </a:cubicBezTo>
                <a:lnTo>
                  <a:pt x="2000" y="4889"/>
                </a:lnTo>
                <a:cubicBezTo>
                  <a:pt x="1792" y="4694"/>
                  <a:pt x="1683" y="4387"/>
                  <a:pt x="1683" y="4041"/>
                </a:cubicBezTo>
                <a:cubicBezTo>
                  <a:pt x="1683" y="3472"/>
                  <a:pt x="1992" y="2757"/>
                  <a:pt x="2396" y="2364"/>
                </a:cubicBezTo>
                <a:cubicBezTo>
                  <a:pt x="2928" y="1845"/>
                  <a:pt x="4373" y="1269"/>
                  <a:pt x="5049" y="1921"/>
                </a:cubicBezTo>
                <a:lnTo>
                  <a:pt x="11325" y="8030"/>
                </a:lnTo>
                <a:cubicBezTo>
                  <a:pt x="11413" y="7733"/>
                  <a:pt x="11463" y="7437"/>
                  <a:pt x="11463" y="7125"/>
                </a:cubicBezTo>
                <a:cubicBezTo>
                  <a:pt x="11463" y="6278"/>
                  <a:pt x="11126" y="5484"/>
                  <a:pt x="10513" y="4889"/>
                </a:cubicBezTo>
                <a:lnTo>
                  <a:pt x="6256" y="726"/>
                </a:lnTo>
                <a:cubicBezTo>
                  <a:pt x="5615" y="102"/>
                  <a:pt x="4656" y="-82"/>
                  <a:pt x="3702" y="32"/>
                </a:cubicBezTo>
                <a:close/>
                <a:moveTo>
                  <a:pt x="6593" y="5544"/>
                </a:moveTo>
                <a:cubicBezTo>
                  <a:pt x="6364" y="5544"/>
                  <a:pt x="6134" y="5628"/>
                  <a:pt x="5959" y="5795"/>
                </a:cubicBezTo>
                <a:cubicBezTo>
                  <a:pt x="5789" y="5959"/>
                  <a:pt x="5702" y="6180"/>
                  <a:pt x="5702" y="6411"/>
                </a:cubicBezTo>
                <a:cubicBezTo>
                  <a:pt x="5702" y="6648"/>
                  <a:pt x="5789" y="6862"/>
                  <a:pt x="5959" y="7028"/>
                </a:cubicBezTo>
                <a:lnTo>
                  <a:pt x="13799" y="14660"/>
                </a:lnTo>
                <a:cubicBezTo>
                  <a:pt x="14150" y="15002"/>
                  <a:pt x="14715" y="15002"/>
                  <a:pt x="15067" y="14660"/>
                </a:cubicBezTo>
                <a:cubicBezTo>
                  <a:pt x="15235" y="14497"/>
                  <a:pt x="15324" y="14276"/>
                  <a:pt x="15324" y="14044"/>
                </a:cubicBezTo>
                <a:cubicBezTo>
                  <a:pt x="15324" y="13807"/>
                  <a:pt x="15235" y="13590"/>
                  <a:pt x="15067" y="13427"/>
                </a:cubicBezTo>
                <a:lnTo>
                  <a:pt x="7226" y="5795"/>
                </a:lnTo>
                <a:cubicBezTo>
                  <a:pt x="7052" y="5628"/>
                  <a:pt x="6822" y="5544"/>
                  <a:pt x="6593" y="5544"/>
                </a:cubicBezTo>
                <a:close/>
                <a:moveTo>
                  <a:pt x="15047" y="9958"/>
                </a:moveTo>
                <a:cubicBezTo>
                  <a:pt x="14486" y="9822"/>
                  <a:pt x="13894" y="9830"/>
                  <a:pt x="13324" y="9996"/>
                </a:cubicBezTo>
                <a:lnTo>
                  <a:pt x="19600" y="16125"/>
                </a:lnTo>
                <a:cubicBezTo>
                  <a:pt x="19808" y="16325"/>
                  <a:pt x="19917" y="16608"/>
                  <a:pt x="19917" y="16954"/>
                </a:cubicBezTo>
                <a:cubicBezTo>
                  <a:pt x="19917" y="17525"/>
                  <a:pt x="19607" y="18252"/>
                  <a:pt x="19204" y="18650"/>
                </a:cubicBezTo>
                <a:cubicBezTo>
                  <a:pt x="18671" y="19165"/>
                  <a:pt x="17226" y="19745"/>
                  <a:pt x="16551" y="19093"/>
                </a:cubicBezTo>
                <a:lnTo>
                  <a:pt x="10275" y="12964"/>
                </a:lnTo>
                <a:cubicBezTo>
                  <a:pt x="10183" y="13267"/>
                  <a:pt x="10137" y="13577"/>
                  <a:pt x="10137" y="13889"/>
                </a:cubicBezTo>
                <a:cubicBezTo>
                  <a:pt x="10137" y="14736"/>
                  <a:pt x="10476" y="15530"/>
                  <a:pt x="11087" y="16125"/>
                </a:cubicBezTo>
                <a:lnTo>
                  <a:pt x="15344" y="20269"/>
                </a:lnTo>
                <a:cubicBezTo>
                  <a:pt x="16625" y="21518"/>
                  <a:pt x="19177" y="21048"/>
                  <a:pt x="20432" y="19826"/>
                </a:cubicBezTo>
                <a:cubicBezTo>
                  <a:pt x="21154" y="19116"/>
                  <a:pt x="21600" y="18034"/>
                  <a:pt x="21600" y="16973"/>
                </a:cubicBezTo>
                <a:cubicBezTo>
                  <a:pt x="21600" y="16151"/>
                  <a:pt x="21329" y="15416"/>
                  <a:pt x="20828" y="14930"/>
                </a:cubicBezTo>
                <a:lnTo>
                  <a:pt x="16551" y="10786"/>
                </a:lnTo>
                <a:cubicBezTo>
                  <a:pt x="16125" y="10372"/>
                  <a:pt x="15608" y="10093"/>
                  <a:pt x="15047" y="9958"/>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 name="Shape 432"/>
          <p:cNvSpPr/>
          <p:nvPr/>
        </p:nvSpPr>
        <p:spPr>
          <a:xfrm>
            <a:off x="14115487" y="4098317"/>
            <a:ext cx="1006249" cy="808456"/>
          </a:xfrm>
          <a:custGeom>
            <a:avLst/>
            <a:gdLst/>
            <a:ahLst/>
            <a:cxnLst>
              <a:cxn ang="0">
                <a:pos x="wd2" y="hd2"/>
              </a:cxn>
              <a:cxn ang="5400000">
                <a:pos x="wd2" y="hd2"/>
              </a:cxn>
              <a:cxn ang="10800000">
                <a:pos x="wd2" y="hd2"/>
              </a:cxn>
              <a:cxn ang="16200000">
                <a:pos x="wd2" y="hd2"/>
              </a:cxn>
            </a:cxnLst>
            <a:rect l="0" t="0" r="r" b="b"/>
            <a:pathLst>
              <a:path w="21597" h="21597" extrusionOk="0">
                <a:moveTo>
                  <a:pt x="16485" y="0"/>
                </a:moveTo>
                <a:cubicBezTo>
                  <a:pt x="16351" y="-3"/>
                  <a:pt x="16198" y="136"/>
                  <a:pt x="16160" y="295"/>
                </a:cubicBezTo>
                <a:lnTo>
                  <a:pt x="16052" y="752"/>
                </a:lnTo>
                <a:cubicBezTo>
                  <a:pt x="16014" y="911"/>
                  <a:pt x="15876" y="1074"/>
                  <a:pt x="15748" y="1127"/>
                </a:cubicBezTo>
                <a:lnTo>
                  <a:pt x="15424" y="1288"/>
                </a:lnTo>
                <a:cubicBezTo>
                  <a:pt x="15303" y="1359"/>
                  <a:pt x="15105" y="1372"/>
                  <a:pt x="14990" y="1288"/>
                </a:cubicBezTo>
                <a:lnTo>
                  <a:pt x="14709" y="1073"/>
                </a:lnTo>
                <a:cubicBezTo>
                  <a:pt x="14594" y="988"/>
                  <a:pt x="14415" y="1012"/>
                  <a:pt x="14319" y="1127"/>
                </a:cubicBezTo>
                <a:lnTo>
                  <a:pt x="13387" y="2227"/>
                </a:lnTo>
                <a:cubicBezTo>
                  <a:pt x="13291" y="2342"/>
                  <a:pt x="13280" y="2538"/>
                  <a:pt x="13344" y="2683"/>
                </a:cubicBezTo>
                <a:lnTo>
                  <a:pt x="13517" y="3086"/>
                </a:lnTo>
                <a:cubicBezTo>
                  <a:pt x="13581" y="3231"/>
                  <a:pt x="13575" y="3475"/>
                  <a:pt x="13517" y="3622"/>
                </a:cubicBezTo>
                <a:cubicBezTo>
                  <a:pt x="13458" y="3771"/>
                  <a:pt x="13236" y="4225"/>
                  <a:pt x="13106" y="4266"/>
                </a:cubicBezTo>
                <a:lnTo>
                  <a:pt x="12737" y="4373"/>
                </a:lnTo>
                <a:cubicBezTo>
                  <a:pt x="12607" y="4415"/>
                  <a:pt x="12502" y="4583"/>
                  <a:pt x="12499" y="4749"/>
                </a:cubicBezTo>
                <a:lnTo>
                  <a:pt x="12477" y="6359"/>
                </a:lnTo>
                <a:cubicBezTo>
                  <a:pt x="12473" y="6525"/>
                  <a:pt x="12567" y="6687"/>
                  <a:pt x="12694" y="6734"/>
                </a:cubicBezTo>
                <a:lnTo>
                  <a:pt x="13062" y="6868"/>
                </a:lnTo>
                <a:cubicBezTo>
                  <a:pt x="13191" y="6916"/>
                  <a:pt x="13324" y="7086"/>
                  <a:pt x="13366" y="7244"/>
                </a:cubicBezTo>
                <a:lnTo>
                  <a:pt x="13474" y="7566"/>
                </a:lnTo>
                <a:cubicBezTo>
                  <a:pt x="13528" y="7717"/>
                  <a:pt x="13520" y="7960"/>
                  <a:pt x="13452" y="8102"/>
                </a:cubicBezTo>
                <a:lnTo>
                  <a:pt x="13279" y="8451"/>
                </a:lnTo>
                <a:cubicBezTo>
                  <a:pt x="13211" y="8594"/>
                  <a:pt x="13230" y="8815"/>
                  <a:pt x="13322" y="8934"/>
                </a:cubicBezTo>
                <a:lnTo>
                  <a:pt x="14210" y="10088"/>
                </a:lnTo>
                <a:cubicBezTo>
                  <a:pt x="14303" y="10208"/>
                  <a:pt x="14484" y="10247"/>
                  <a:pt x="14600" y="10168"/>
                </a:cubicBezTo>
                <a:lnTo>
                  <a:pt x="14882" y="9954"/>
                </a:lnTo>
                <a:cubicBezTo>
                  <a:pt x="15000" y="9875"/>
                  <a:pt x="15196" y="9879"/>
                  <a:pt x="15315" y="9954"/>
                </a:cubicBezTo>
                <a:lnTo>
                  <a:pt x="15619" y="10115"/>
                </a:lnTo>
                <a:cubicBezTo>
                  <a:pt x="15743" y="10173"/>
                  <a:pt x="15866" y="10356"/>
                  <a:pt x="15900" y="10517"/>
                </a:cubicBezTo>
                <a:lnTo>
                  <a:pt x="15987" y="10973"/>
                </a:lnTo>
                <a:cubicBezTo>
                  <a:pt x="16019" y="11134"/>
                  <a:pt x="16156" y="11265"/>
                  <a:pt x="16290" y="11268"/>
                </a:cubicBezTo>
                <a:lnTo>
                  <a:pt x="17590" y="11295"/>
                </a:lnTo>
                <a:cubicBezTo>
                  <a:pt x="17724" y="11299"/>
                  <a:pt x="17854" y="11159"/>
                  <a:pt x="17893" y="11000"/>
                </a:cubicBezTo>
                <a:lnTo>
                  <a:pt x="18001" y="10571"/>
                </a:lnTo>
                <a:cubicBezTo>
                  <a:pt x="18039" y="10412"/>
                  <a:pt x="18177" y="10247"/>
                  <a:pt x="18305" y="10195"/>
                </a:cubicBezTo>
                <a:lnTo>
                  <a:pt x="18586" y="10061"/>
                </a:lnTo>
                <a:cubicBezTo>
                  <a:pt x="18708" y="9993"/>
                  <a:pt x="18904" y="10004"/>
                  <a:pt x="19019" y="10088"/>
                </a:cubicBezTo>
                <a:lnTo>
                  <a:pt x="19301" y="10302"/>
                </a:lnTo>
                <a:cubicBezTo>
                  <a:pt x="19416" y="10387"/>
                  <a:pt x="19595" y="10364"/>
                  <a:pt x="19691" y="10249"/>
                </a:cubicBezTo>
                <a:lnTo>
                  <a:pt x="20622" y="9149"/>
                </a:lnTo>
                <a:cubicBezTo>
                  <a:pt x="20720" y="9033"/>
                  <a:pt x="20752" y="8812"/>
                  <a:pt x="20687" y="8666"/>
                </a:cubicBezTo>
                <a:lnTo>
                  <a:pt x="20514" y="8290"/>
                </a:lnTo>
                <a:cubicBezTo>
                  <a:pt x="20451" y="8145"/>
                  <a:pt x="20455" y="7902"/>
                  <a:pt x="20514" y="7754"/>
                </a:cubicBezTo>
                <a:lnTo>
                  <a:pt x="20622" y="7405"/>
                </a:lnTo>
                <a:cubicBezTo>
                  <a:pt x="20670" y="7250"/>
                  <a:pt x="20817" y="7097"/>
                  <a:pt x="20947" y="7056"/>
                </a:cubicBezTo>
                <a:lnTo>
                  <a:pt x="21316" y="6949"/>
                </a:lnTo>
                <a:cubicBezTo>
                  <a:pt x="21446" y="6909"/>
                  <a:pt x="21551" y="6739"/>
                  <a:pt x="21554" y="6573"/>
                </a:cubicBezTo>
                <a:lnTo>
                  <a:pt x="21597" y="4990"/>
                </a:lnTo>
                <a:cubicBezTo>
                  <a:pt x="21600" y="4824"/>
                  <a:pt x="21486" y="4635"/>
                  <a:pt x="21359" y="4588"/>
                </a:cubicBezTo>
                <a:lnTo>
                  <a:pt x="20991" y="4454"/>
                </a:lnTo>
                <a:cubicBezTo>
                  <a:pt x="20863" y="4406"/>
                  <a:pt x="20731" y="4235"/>
                  <a:pt x="20687" y="4078"/>
                </a:cubicBezTo>
                <a:lnTo>
                  <a:pt x="20579" y="3783"/>
                </a:lnTo>
                <a:cubicBezTo>
                  <a:pt x="20525" y="3631"/>
                  <a:pt x="20553" y="3389"/>
                  <a:pt x="20622" y="3247"/>
                </a:cubicBezTo>
                <a:lnTo>
                  <a:pt x="20796" y="2844"/>
                </a:lnTo>
                <a:cubicBezTo>
                  <a:pt x="20863" y="2702"/>
                  <a:pt x="20845" y="2481"/>
                  <a:pt x="20752" y="2361"/>
                </a:cubicBezTo>
                <a:lnTo>
                  <a:pt x="19864" y="1234"/>
                </a:lnTo>
                <a:cubicBezTo>
                  <a:pt x="19772" y="1115"/>
                  <a:pt x="19614" y="1075"/>
                  <a:pt x="19496" y="1154"/>
                </a:cubicBezTo>
                <a:lnTo>
                  <a:pt x="19171" y="1369"/>
                </a:lnTo>
                <a:cubicBezTo>
                  <a:pt x="19053" y="1447"/>
                  <a:pt x="18857" y="1444"/>
                  <a:pt x="18738" y="1369"/>
                </a:cubicBezTo>
                <a:lnTo>
                  <a:pt x="18456" y="1208"/>
                </a:lnTo>
                <a:cubicBezTo>
                  <a:pt x="18332" y="1149"/>
                  <a:pt x="18185" y="966"/>
                  <a:pt x="18153" y="805"/>
                </a:cubicBezTo>
                <a:lnTo>
                  <a:pt x="18066" y="322"/>
                </a:lnTo>
                <a:cubicBezTo>
                  <a:pt x="18032" y="162"/>
                  <a:pt x="17898" y="31"/>
                  <a:pt x="17763" y="27"/>
                </a:cubicBezTo>
                <a:lnTo>
                  <a:pt x="16485" y="0"/>
                </a:lnTo>
                <a:close/>
                <a:moveTo>
                  <a:pt x="17070" y="2737"/>
                </a:moveTo>
                <a:cubicBezTo>
                  <a:pt x="18368" y="2768"/>
                  <a:pt x="19413" y="4105"/>
                  <a:pt x="19388" y="5715"/>
                </a:cubicBezTo>
                <a:cubicBezTo>
                  <a:pt x="19363" y="7324"/>
                  <a:pt x="18282" y="8590"/>
                  <a:pt x="16983" y="8559"/>
                </a:cubicBezTo>
                <a:cubicBezTo>
                  <a:pt x="15685" y="8527"/>
                  <a:pt x="14661" y="7189"/>
                  <a:pt x="14687" y="5581"/>
                </a:cubicBezTo>
                <a:cubicBezTo>
                  <a:pt x="14713" y="3971"/>
                  <a:pt x="15771" y="2705"/>
                  <a:pt x="17070" y="2737"/>
                </a:cubicBezTo>
                <a:close/>
                <a:moveTo>
                  <a:pt x="6044" y="4293"/>
                </a:moveTo>
                <a:cubicBezTo>
                  <a:pt x="5667" y="4293"/>
                  <a:pt x="5321" y="4648"/>
                  <a:pt x="5221" y="5098"/>
                </a:cubicBezTo>
                <a:lnTo>
                  <a:pt x="5069" y="5768"/>
                </a:lnTo>
                <a:cubicBezTo>
                  <a:pt x="5053" y="5844"/>
                  <a:pt x="4955" y="5957"/>
                  <a:pt x="4896" y="5983"/>
                </a:cubicBezTo>
                <a:lnTo>
                  <a:pt x="4397" y="6251"/>
                </a:lnTo>
                <a:lnTo>
                  <a:pt x="4376" y="6251"/>
                </a:lnTo>
                <a:cubicBezTo>
                  <a:pt x="4364" y="6259"/>
                  <a:pt x="4326" y="6278"/>
                  <a:pt x="4267" y="6278"/>
                </a:cubicBezTo>
                <a:cubicBezTo>
                  <a:pt x="4201" y="6278"/>
                  <a:pt x="4155" y="6265"/>
                  <a:pt x="4137" y="6251"/>
                </a:cubicBezTo>
                <a:lnTo>
                  <a:pt x="3704" y="5956"/>
                </a:lnTo>
                <a:cubicBezTo>
                  <a:pt x="3581" y="5869"/>
                  <a:pt x="3444" y="5822"/>
                  <a:pt x="3293" y="5822"/>
                </a:cubicBezTo>
                <a:cubicBezTo>
                  <a:pt x="3056" y="5822"/>
                  <a:pt x="2822" y="5949"/>
                  <a:pt x="2664" y="6144"/>
                </a:cubicBezTo>
                <a:lnTo>
                  <a:pt x="1365" y="7754"/>
                </a:lnTo>
                <a:cubicBezTo>
                  <a:pt x="1099" y="8083"/>
                  <a:pt x="1028" y="8636"/>
                  <a:pt x="1213" y="9041"/>
                </a:cubicBezTo>
                <a:lnTo>
                  <a:pt x="1473" y="9632"/>
                </a:lnTo>
                <a:cubicBezTo>
                  <a:pt x="1503" y="9700"/>
                  <a:pt x="1520" y="9857"/>
                  <a:pt x="1495" y="9927"/>
                </a:cubicBezTo>
                <a:cubicBezTo>
                  <a:pt x="1420" y="10122"/>
                  <a:pt x="1223" y="10519"/>
                  <a:pt x="1126" y="10624"/>
                </a:cubicBezTo>
                <a:lnTo>
                  <a:pt x="628" y="10785"/>
                </a:lnTo>
                <a:cubicBezTo>
                  <a:pt x="265" y="10910"/>
                  <a:pt x="0" y="11339"/>
                  <a:pt x="0" y="11805"/>
                </a:cubicBezTo>
                <a:lnTo>
                  <a:pt x="0" y="14112"/>
                </a:lnTo>
                <a:cubicBezTo>
                  <a:pt x="0" y="14578"/>
                  <a:pt x="265" y="15034"/>
                  <a:pt x="628" y="15158"/>
                </a:cubicBezTo>
                <a:lnTo>
                  <a:pt x="1148" y="15319"/>
                </a:lnTo>
                <a:cubicBezTo>
                  <a:pt x="1209" y="15340"/>
                  <a:pt x="1321" y="15462"/>
                  <a:pt x="1343" y="15534"/>
                </a:cubicBezTo>
                <a:lnTo>
                  <a:pt x="1516" y="16044"/>
                </a:lnTo>
                <a:lnTo>
                  <a:pt x="1516" y="16070"/>
                </a:lnTo>
                <a:cubicBezTo>
                  <a:pt x="1542" y="16140"/>
                  <a:pt x="1526" y="16298"/>
                  <a:pt x="1495" y="16366"/>
                </a:cubicBezTo>
                <a:lnTo>
                  <a:pt x="1256" y="16902"/>
                </a:lnTo>
                <a:cubicBezTo>
                  <a:pt x="1071" y="17307"/>
                  <a:pt x="1141" y="17861"/>
                  <a:pt x="1408" y="18190"/>
                </a:cubicBezTo>
                <a:lnTo>
                  <a:pt x="2729" y="19826"/>
                </a:lnTo>
                <a:cubicBezTo>
                  <a:pt x="2886" y="20021"/>
                  <a:pt x="3099" y="20121"/>
                  <a:pt x="3336" y="20121"/>
                </a:cubicBezTo>
                <a:cubicBezTo>
                  <a:pt x="3486" y="20121"/>
                  <a:pt x="3645" y="20074"/>
                  <a:pt x="3769" y="19987"/>
                </a:cubicBezTo>
                <a:lnTo>
                  <a:pt x="4159" y="19692"/>
                </a:lnTo>
                <a:cubicBezTo>
                  <a:pt x="4178" y="19680"/>
                  <a:pt x="4243" y="19665"/>
                  <a:pt x="4311" y="19665"/>
                </a:cubicBezTo>
                <a:cubicBezTo>
                  <a:pt x="4369" y="19665"/>
                  <a:pt x="4406" y="19685"/>
                  <a:pt x="4419" y="19692"/>
                </a:cubicBezTo>
                <a:lnTo>
                  <a:pt x="4874" y="19934"/>
                </a:lnTo>
                <a:lnTo>
                  <a:pt x="4896" y="19934"/>
                </a:lnTo>
                <a:cubicBezTo>
                  <a:pt x="4954" y="19960"/>
                  <a:pt x="5053" y="20100"/>
                  <a:pt x="5069" y="20175"/>
                </a:cubicBezTo>
                <a:lnTo>
                  <a:pt x="5221" y="20819"/>
                </a:lnTo>
                <a:cubicBezTo>
                  <a:pt x="5321" y="21269"/>
                  <a:pt x="5667" y="21597"/>
                  <a:pt x="6044" y="21597"/>
                </a:cubicBezTo>
                <a:lnTo>
                  <a:pt x="7907" y="21597"/>
                </a:lnTo>
                <a:cubicBezTo>
                  <a:pt x="8282" y="21597"/>
                  <a:pt x="8651" y="21269"/>
                  <a:pt x="8752" y="20819"/>
                </a:cubicBezTo>
                <a:lnTo>
                  <a:pt x="8882" y="20175"/>
                </a:lnTo>
                <a:cubicBezTo>
                  <a:pt x="8899" y="20100"/>
                  <a:pt x="8997" y="19960"/>
                  <a:pt x="9055" y="19934"/>
                </a:cubicBezTo>
                <a:lnTo>
                  <a:pt x="9488" y="19719"/>
                </a:lnTo>
                <a:lnTo>
                  <a:pt x="9510" y="19719"/>
                </a:lnTo>
                <a:cubicBezTo>
                  <a:pt x="9522" y="19711"/>
                  <a:pt x="9560" y="19692"/>
                  <a:pt x="9618" y="19692"/>
                </a:cubicBezTo>
                <a:cubicBezTo>
                  <a:pt x="9688" y="19692"/>
                  <a:pt x="9729" y="19706"/>
                  <a:pt x="9748" y="19719"/>
                </a:cubicBezTo>
                <a:lnTo>
                  <a:pt x="10181" y="20041"/>
                </a:lnTo>
                <a:cubicBezTo>
                  <a:pt x="10304" y="20128"/>
                  <a:pt x="10464" y="20175"/>
                  <a:pt x="10615" y="20175"/>
                </a:cubicBezTo>
                <a:cubicBezTo>
                  <a:pt x="10853" y="20175"/>
                  <a:pt x="11063" y="20049"/>
                  <a:pt x="11221" y="19853"/>
                </a:cubicBezTo>
                <a:lnTo>
                  <a:pt x="12542" y="18217"/>
                </a:lnTo>
                <a:cubicBezTo>
                  <a:pt x="12809" y="17888"/>
                  <a:pt x="12858" y="17335"/>
                  <a:pt x="12672" y="16929"/>
                </a:cubicBezTo>
                <a:lnTo>
                  <a:pt x="12434" y="16392"/>
                </a:lnTo>
                <a:cubicBezTo>
                  <a:pt x="12404" y="16326"/>
                  <a:pt x="12407" y="16167"/>
                  <a:pt x="12434" y="16097"/>
                </a:cubicBezTo>
                <a:lnTo>
                  <a:pt x="12607" y="15561"/>
                </a:lnTo>
                <a:lnTo>
                  <a:pt x="12607" y="15534"/>
                </a:lnTo>
                <a:cubicBezTo>
                  <a:pt x="12629" y="15462"/>
                  <a:pt x="12743" y="15340"/>
                  <a:pt x="12802" y="15319"/>
                </a:cubicBezTo>
                <a:lnTo>
                  <a:pt x="13322" y="15158"/>
                </a:lnTo>
                <a:cubicBezTo>
                  <a:pt x="13685" y="15034"/>
                  <a:pt x="13972" y="14579"/>
                  <a:pt x="13972" y="14112"/>
                </a:cubicBezTo>
                <a:lnTo>
                  <a:pt x="13972" y="11805"/>
                </a:lnTo>
                <a:cubicBezTo>
                  <a:pt x="13972" y="11339"/>
                  <a:pt x="13685" y="10909"/>
                  <a:pt x="13322" y="10785"/>
                </a:cubicBezTo>
                <a:lnTo>
                  <a:pt x="12802" y="10597"/>
                </a:lnTo>
                <a:cubicBezTo>
                  <a:pt x="12743" y="10577"/>
                  <a:pt x="12628" y="10455"/>
                  <a:pt x="12607" y="10383"/>
                </a:cubicBezTo>
                <a:lnTo>
                  <a:pt x="12456" y="9927"/>
                </a:lnTo>
                <a:lnTo>
                  <a:pt x="12456" y="9900"/>
                </a:lnTo>
                <a:cubicBezTo>
                  <a:pt x="12430" y="9830"/>
                  <a:pt x="12425" y="9645"/>
                  <a:pt x="12456" y="9578"/>
                </a:cubicBezTo>
                <a:lnTo>
                  <a:pt x="12737" y="9015"/>
                </a:lnTo>
                <a:cubicBezTo>
                  <a:pt x="12923" y="8609"/>
                  <a:pt x="12851" y="8056"/>
                  <a:pt x="12586" y="7727"/>
                </a:cubicBezTo>
                <a:lnTo>
                  <a:pt x="11264" y="6090"/>
                </a:lnTo>
                <a:cubicBezTo>
                  <a:pt x="11106" y="5895"/>
                  <a:pt x="10896" y="5795"/>
                  <a:pt x="10658" y="5795"/>
                </a:cubicBezTo>
                <a:cubicBezTo>
                  <a:pt x="10508" y="5795"/>
                  <a:pt x="10348" y="5843"/>
                  <a:pt x="10225" y="5929"/>
                </a:cubicBezTo>
                <a:lnTo>
                  <a:pt x="9791" y="6224"/>
                </a:lnTo>
                <a:cubicBezTo>
                  <a:pt x="9774" y="6237"/>
                  <a:pt x="9729" y="6251"/>
                  <a:pt x="9661" y="6251"/>
                </a:cubicBezTo>
                <a:cubicBezTo>
                  <a:pt x="9602" y="6251"/>
                  <a:pt x="9565" y="6259"/>
                  <a:pt x="9553" y="6251"/>
                </a:cubicBezTo>
                <a:lnTo>
                  <a:pt x="9076" y="6010"/>
                </a:lnTo>
                <a:lnTo>
                  <a:pt x="9055" y="5983"/>
                </a:lnTo>
                <a:cubicBezTo>
                  <a:pt x="8997" y="5956"/>
                  <a:pt x="8919" y="5844"/>
                  <a:pt x="8903" y="5768"/>
                </a:cubicBezTo>
                <a:lnTo>
                  <a:pt x="8752" y="5098"/>
                </a:lnTo>
                <a:cubicBezTo>
                  <a:pt x="8651" y="4648"/>
                  <a:pt x="8282" y="4293"/>
                  <a:pt x="7907" y="4293"/>
                </a:cubicBezTo>
                <a:lnTo>
                  <a:pt x="6044" y="4293"/>
                </a:lnTo>
                <a:close/>
                <a:moveTo>
                  <a:pt x="6044" y="5285"/>
                </a:moveTo>
                <a:lnTo>
                  <a:pt x="7907" y="5285"/>
                </a:lnTo>
                <a:cubicBezTo>
                  <a:pt x="7924" y="5288"/>
                  <a:pt x="7966" y="5322"/>
                  <a:pt x="7972" y="5339"/>
                </a:cubicBezTo>
                <a:lnTo>
                  <a:pt x="8123" y="6037"/>
                </a:lnTo>
                <a:cubicBezTo>
                  <a:pt x="8209" y="6421"/>
                  <a:pt x="8473" y="6782"/>
                  <a:pt x="8773" y="6922"/>
                </a:cubicBezTo>
                <a:lnTo>
                  <a:pt x="9206" y="7137"/>
                </a:lnTo>
                <a:cubicBezTo>
                  <a:pt x="9372" y="7232"/>
                  <a:pt x="9546" y="7271"/>
                  <a:pt x="9661" y="7271"/>
                </a:cubicBezTo>
                <a:cubicBezTo>
                  <a:pt x="9859" y="7271"/>
                  <a:pt x="10032" y="7215"/>
                  <a:pt x="10181" y="7110"/>
                </a:cubicBezTo>
                <a:lnTo>
                  <a:pt x="10636" y="6788"/>
                </a:lnTo>
                <a:cubicBezTo>
                  <a:pt x="10638" y="6787"/>
                  <a:pt x="10646" y="6788"/>
                  <a:pt x="10658" y="6788"/>
                </a:cubicBezTo>
                <a:cubicBezTo>
                  <a:pt x="10685" y="6788"/>
                  <a:pt x="10697" y="6784"/>
                  <a:pt x="10701" y="6788"/>
                </a:cubicBezTo>
                <a:lnTo>
                  <a:pt x="12023" y="8424"/>
                </a:lnTo>
                <a:cubicBezTo>
                  <a:pt x="12033" y="8442"/>
                  <a:pt x="12029" y="8487"/>
                  <a:pt x="12023" y="8505"/>
                </a:cubicBezTo>
                <a:lnTo>
                  <a:pt x="11763" y="9095"/>
                </a:lnTo>
                <a:cubicBezTo>
                  <a:pt x="11604" y="9441"/>
                  <a:pt x="11587" y="9965"/>
                  <a:pt x="11719" y="10329"/>
                </a:cubicBezTo>
                <a:lnTo>
                  <a:pt x="11849" y="10732"/>
                </a:lnTo>
                <a:cubicBezTo>
                  <a:pt x="11962" y="11107"/>
                  <a:pt x="12274" y="11457"/>
                  <a:pt x="12586" y="11563"/>
                </a:cubicBezTo>
                <a:lnTo>
                  <a:pt x="13106" y="11751"/>
                </a:lnTo>
                <a:cubicBezTo>
                  <a:pt x="13123" y="11760"/>
                  <a:pt x="13148" y="11785"/>
                  <a:pt x="13149" y="11805"/>
                </a:cubicBezTo>
                <a:lnTo>
                  <a:pt x="13149" y="14112"/>
                </a:lnTo>
                <a:cubicBezTo>
                  <a:pt x="13146" y="14134"/>
                  <a:pt x="13121" y="14184"/>
                  <a:pt x="13106" y="14192"/>
                </a:cubicBezTo>
                <a:lnTo>
                  <a:pt x="12586" y="14353"/>
                </a:lnTo>
                <a:cubicBezTo>
                  <a:pt x="12276" y="14460"/>
                  <a:pt x="11962" y="14810"/>
                  <a:pt x="11849" y="15185"/>
                </a:cubicBezTo>
                <a:lnTo>
                  <a:pt x="11698" y="15668"/>
                </a:lnTo>
                <a:cubicBezTo>
                  <a:pt x="11561" y="16033"/>
                  <a:pt x="11583" y="16555"/>
                  <a:pt x="11741" y="16902"/>
                </a:cubicBezTo>
                <a:lnTo>
                  <a:pt x="11979" y="17439"/>
                </a:lnTo>
                <a:cubicBezTo>
                  <a:pt x="11986" y="17460"/>
                  <a:pt x="11989" y="17503"/>
                  <a:pt x="11979" y="17519"/>
                </a:cubicBezTo>
                <a:lnTo>
                  <a:pt x="10658" y="19156"/>
                </a:lnTo>
                <a:cubicBezTo>
                  <a:pt x="10652" y="19161"/>
                  <a:pt x="10642" y="19156"/>
                  <a:pt x="10615" y="19156"/>
                </a:cubicBezTo>
                <a:cubicBezTo>
                  <a:pt x="10602" y="19156"/>
                  <a:pt x="10593" y="19154"/>
                  <a:pt x="10593" y="19156"/>
                </a:cubicBezTo>
                <a:lnTo>
                  <a:pt x="10160" y="18861"/>
                </a:lnTo>
                <a:cubicBezTo>
                  <a:pt x="10011" y="18756"/>
                  <a:pt x="9817" y="18700"/>
                  <a:pt x="9618" y="18700"/>
                </a:cubicBezTo>
                <a:cubicBezTo>
                  <a:pt x="9504" y="18700"/>
                  <a:pt x="9326" y="18714"/>
                  <a:pt x="9163" y="18807"/>
                </a:cubicBezTo>
                <a:lnTo>
                  <a:pt x="8773" y="18995"/>
                </a:lnTo>
                <a:cubicBezTo>
                  <a:pt x="8471" y="19134"/>
                  <a:pt x="8187" y="19523"/>
                  <a:pt x="8102" y="19907"/>
                </a:cubicBezTo>
                <a:lnTo>
                  <a:pt x="7972" y="20551"/>
                </a:lnTo>
                <a:cubicBezTo>
                  <a:pt x="7965" y="20571"/>
                  <a:pt x="7926" y="20601"/>
                  <a:pt x="7907" y="20604"/>
                </a:cubicBezTo>
                <a:lnTo>
                  <a:pt x="6044" y="20604"/>
                </a:lnTo>
                <a:cubicBezTo>
                  <a:pt x="6026" y="20601"/>
                  <a:pt x="6007" y="20569"/>
                  <a:pt x="6000" y="20551"/>
                </a:cubicBezTo>
                <a:lnTo>
                  <a:pt x="5849" y="19907"/>
                </a:lnTo>
                <a:cubicBezTo>
                  <a:pt x="5764" y="19523"/>
                  <a:pt x="5479" y="19136"/>
                  <a:pt x="5177" y="18995"/>
                </a:cubicBezTo>
                <a:lnTo>
                  <a:pt x="4766" y="18780"/>
                </a:lnTo>
                <a:cubicBezTo>
                  <a:pt x="4602" y="18685"/>
                  <a:pt x="4427" y="18673"/>
                  <a:pt x="4311" y="18673"/>
                </a:cubicBezTo>
                <a:cubicBezTo>
                  <a:pt x="4113" y="18673"/>
                  <a:pt x="3918" y="18729"/>
                  <a:pt x="3769" y="18834"/>
                </a:cubicBezTo>
                <a:lnTo>
                  <a:pt x="3358" y="19129"/>
                </a:lnTo>
                <a:cubicBezTo>
                  <a:pt x="3355" y="19130"/>
                  <a:pt x="3348" y="19129"/>
                  <a:pt x="3336" y="19129"/>
                </a:cubicBezTo>
                <a:cubicBezTo>
                  <a:pt x="3310" y="19129"/>
                  <a:pt x="3295" y="19105"/>
                  <a:pt x="3293" y="19102"/>
                </a:cubicBezTo>
                <a:lnTo>
                  <a:pt x="1971" y="17492"/>
                </a:lnTo>
                <a:cubicBezTo>
                  <a:pt x="1960" y="17474"/>
                  <a:pt x="1967" y="17404"/>
                  <a:pt x="1971" y="17385"/>
                </a:cubicBezTo>
                <a:lnTo>
                  <a:pt x="2210" y="16875"/>
                </a:lnTo>
                <a:cubicBezTo>
                  <a:pt x="2368" y="16529"/>
                  <a:pt x="2387" y="16005"/>
                  <a:pt x="2253" y="15641"/>
                </a:cubicBezTo>
                <a:lnTo>
                  <a:pt x="2101" y="15185"/>
                </a:lnTo>
                <a:cubicBezTo>
                  <a:pt x="1989" y="14809"/>
                  <a:pt x="1676" y="14459"/>
                  <a:pt x="1365" y="14353"/>
                </a:cubicBezTo>
                <a:lnTo>
                  <a:pt x="845" y="14192"/>
                </a:lnTo>
                <a:cubicBezTo>
                  <a:pt x="827" y="14183"/>
                  <a:pt x="804" y="14131"/>
                  <a:pt x="802" y="14112"/>
                </a:cubicBezTo>
                <a:lnTo>
                  <a:pt x="802" y="11805"/>
                </a:lnTo>
                <a:cubicBezTo>
                  <a:pt x="804" y="11781"/>
                  <a:pt x="830" y="11759"/>
                  <a:pt x="845" y="11751"/>
                </a:cubicBezTo>
                <a:lnTo>
                  <a:pt x="1365" y="11563"/>
                </a:lnTo>
                <a:cubicBezTo>
                  <a:pt x="1809" y="11412"/>
                  <a:pt x="2227" y="10366"/>
                  <a:pt x="2231" y="10356"/>
                </a:cubicBezTo>
                <a:cubicBezTo>
                  <a:pt x="2368" y="9992"/>
                  <a:pt x="2349" y="9472"/>
                  <a:pt x="2188" y="9122"/>
                </a:cubicBezTo>
                <a:lnTo>
                  <a:pt x="1928" y="8559"/>
                </a:lnTo>
                <a:cubicBezTo>
                  <a:pt x="1921" y="8537"/>
                  <a:pt x="1918" y="8494"/>
                  <a:pt x="1928" y="8478"/>
                </a:cubicBezTo>
                <a:lnTo>
                  <a:pt x="3249" y="6842"/>
                </a:lnTo>
                <a:cubicBezTo>
                  <a:pt x="3255" y="6836"/>
                  <a:pt x="3267" y="6815"/>
                  <a:pt x="3293" y="6815"/>
                </a:cubicBezTo>
                <a:cubicBezTo>
                  <a:pt x="3305" y="6815"/>
                  <a:pt x="3314" y="6843"/>
                  <a:pt x="3314" y="6842"/>
                </a:cubicBezTo>
                <a:lnTo>
                  <a:pt x="3726" y="7137"/>
                </a:lnTo>
                <a:cubicBezTo>
                  <a:pt x="3873" y="7240"/>
                  <a:pt x="4071" y="7271"/>
                  <a:pt x="4267" y="7271"/>
                </a:cubicBezTo>
                <a:cubicBezTo>
                  <a:pt x="4384" y="7271"/>
                  <a:pt x="4557" y="7261"/>
                  <a:pt x="4722" y="7163"/>
                </a:cubicBezTo>
                <a:lnTo>
                  <a:pt x="5177" y="6922"/>
                </a:lnTo>
                <a:cubicBezTo>
                  <a:pt x="5479" y="6779"/>
                  <a:pt x="5764" y="6419"/>
                  <a:pt x="5849" y="6037"/>
                </a:cubicBezTo>
                <a:lnTo>
                  <a:pt x="6000" y="5366"/>
                </a:lnTo>
                <a:cubicBezTo>
                  <a:pt x="6007" y="5346"/>
                  <a:pt x="6026" y="5288"/>
                  <a:pt x="6044" y="5285"/>
                </a:cubicBezTo>
                <a:close/>
                <a:moveTo>
                  <a:pt x="6585" y="7727"/>
                </a:moveTo>
                <a:cubicBezTo>
                  <a:pt x="4484" y="7727"/>
                  <a:pt x="2773" y="9847"/>
                  <a:pt x="2773" y="12449"/>
                </a:cubicBezTo>
                <a:cubicBezTo>
                  <a:pt x="2773" y="15050"/>
                  <a:pt x="4485" y="17170"/>
                  <a:pt x="6585" y="17170"/>
                </a:cubicBezTo>
                <a:cubicBezTo>
                  <a:pt x="8685" y="17170"/>
                  <a:pt x="10376" y="15050"/>
                  <a:pt x="10376" y="12449"/>
                </a:cubicBezTo>
                <a:cubicBezTo>
                  <a:pt x="10376" y="9847"/>
                  <a:pt x="8685" y="7727"/>
                  <a:pt x="6585" y="7727"/>
                </a:cubicBezTo>
                <a:close/>
                <a:moveTo>
                  <a:pt x="6585" y="8719"/>
                </a:moveTo>
                <a:cubicBezTo>
                  <a:pt x="8241" y="8719"/>
                  <a:pt x="9575" y="10399"/>
                  <a:pt x="9575" y="12449"/>
                </a:cubicBezTo>
                <a:cubicBezTo>
                  <a:pt x="9575" y="14498"/>
                  <a:pt x="8241" y="16178"/>
                  <a:pt x="6585" y="16178"/>
                </a:cubicBezTo>
                <a:cubicBezTo>
                  <a:pt x="4931" y="16178"/>
                  <a:pt x="3574" y="14498"/>
                  <a:pt x="3574" y="12449"/>
                </a:cubicBezTo>
                <a:cubicBezTo>
                  <a:pt x="3574" y="10399"/>
                  <a:pt x="4931" y="8719"/>
                  <a:pt x="6585" y="8719"/>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 name="Rectangle 44"/>
          <p:cNvSpPr>
            <a:spLocks/>
          </p:cNvSpPr>
          <p:nvPr/>
        </p:nvSpPr>
        <p:spPr bwMode="auto">
          <a:xfrm>
            <a:off x="9883709" y="572895"/>
            <a:ext cx="461664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zh-CN" altLang="en-US" sz="7200" b="1" dirty="0" smtClean="0">
                <a:solidFill>
                  <a:schemeClr val="tx2"/>
                </a:solidFill>
                <a:latin typeface="微软雅黑"/>
                <a:ea typeface="微软雅黑"/>
                <a:cs typeface="微软雅黑"/>
                <a:sym typeface="Bebas Neue" charset="0"/>
              </a:rPr>
              <a:t>接入层现状</a:t>
            </a:r>
            <a:endParaRPr lang="en-US" sz="7200" b="1" dirty="0">
              <a:solidFill>
                <a:schemeClr val="tx2"/>
              </a:solidFill>
              <a:latin typeface="微软雅黑"/>
              <a:ea typeface="微软雅黑"/>
              <a:cs typeface="微软雅黑"/>
              <a:sym typeface="Bebas Neue" charset="0"/>
            </a:endParaRPr>
          </a:p>
        </p:txBody>
      </p:sp>
    </p:spTree>
    <p:extLst>
      <p:ext uri="{BB962C8B-B14F-4D97-AF65-F5344CB8AC3E}">
        <p14:creationId xmlns:p14="http://schemas.microsoft.com/office/powerpoint/2010/main" val="293023497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par>
                          <p:cTn id="8" fill="hold">
                            <p:stCondLst>
                              <p:cond delay="1000"/>
                            </p:stCondLst>
                            <p:childTnLst>
                              <p:par>
                                <p:cTn id="9" presetID="23" presetClass="entr" presetSubtype="16" fill="hold" grpId="0" nodeType="afterEffect">
                                  <p:stCondLst>
                                    <p:cond delay="0"/>
                                  </p:stCondLst>
                                  <p:iterate>
                                    <p:tmAbs val="0"/>
                                  </p:iterate>
                                  <p:childTnLst>
                                    <p:set>
                                      <p:cBhvr>
                                        <p:cTn id="10" fill="hold"/>
                                        <p:tgtEl>
                                          <p:spTgt spid="26"/>
                                        </p:tgtEl>
                                        <p:attrNameLst>
                                          <p:attrName>style.visibility</p:attrName>
                                        </p:attrNameLst>
                                      </p:cBhvr>
                                      <p:to>
                                        <p:strVal val="visible"/>
                                      </p:to>
                                    </p:set>
                                    <p:anim calcmode="lin" valueType="num">
                                      <p:cBhvr>
                                        <p:cTn id="11" dur="750" fill="hold"/>
                                        <p:tgtEl>
                                          <p:spTgt spid="26"/>
                                        </p:tgtEl>
                                        <p:attrNameLst>
                                          <p:attrName>ppt_w</p:attrName>
                                        </p:attrNameLst>
                                      </p:cBhvr>
                                      <p:tavLst>
                                        <p:tav tm="0">
                                          <p:val>
                                            <p:fltVal val="0"/>
                                          </p:val>
                                        </p:tav>
                                        <p:tav tm="100000">
                                          <p:val>
                                            <p:strVal val="#ppt_w"/>
                                          </p:val>
                                        </p:tav>
                                      </p:tavLst>
                                    </p:anim>
                                    <p:anim calcmode="lin" valueType="num">
                                      <p:cBhvr>
                                        <p:cTn id="12" dur="750" fill="hold"/>
                                        <p:tgtEl>
                                          <p:spTgt spid="26"/>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ID="23" presetClass="entr" presetSubtype="16" fill="hold" grpId="0" nodeType="afterEffect">
                                  <p:stCondLst>
                                    <p:cond delay="0"/>
                                  </p:stCondLst>
                                  <p:iterate>
                                    <p:tmAbs val="0"/>
                                  </p:iterate>
                                  <p:childTnLst>
                                    <p:set>
                                      <p:cBhvr>
                                        <p:cTn id="15" fill="hold"/>
                                        <p:tgtEl>
                                          <p:spTgt spid="34"/>
                                        </p:tgtEl>
                                        <p:attrNameLst>
                                          <p:attrName>style.visibility</p:attrName>
                                        </p:attrNameLst>
                                      </p:cBhvr>
                                      <p:to>
                                        <p:strVal val="visible"/>
                                      </p:to>
                                    </p:set>
                                    <p:anim calcmode="lin" valueType="num">
                                      <p:cBhvr>
                                        <p:cTn id="16" dur="750" fill="hold"/>
                                        <p:tgtEl>
                                          <p:spTgt spid="34"/>
                                        </p:tgtEl>
                                        <p:attrNameLst>
                                          <p:attrName>ppt_w</p:attrName>
                                        </p:attrNameLst>
                                      </p:cBhvr>
                                      <p:tavLst>
                                        <p:tav tm="0">
                                          <p:val>
                                            <p:fltVal val="0"/>
                                          </p:val>
                                        </p:tav>
                                        <p:tav tm="100000">
                                          <p:val>
                                            <p:strVal val="#ppt_w"/>
                                          </p:val>
                                        </p:tav>
                                      </p:tavLst>
                                    </p:anim>
                                    <p:anim calcmode="lin" valueType="num">
                                      <p:cBhvr>
                                        <p:cTn id="17" dur="750" fill="hold"/>
                                        <p:tgtEl>
                                          <p:spTgt spid="34"/>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ID="22" presetClass="entr" presetSubtype="1" fill="hold" grpId="0" nodeType="afterEffect">
                                  <p:stCondLst>
                                    <p:cond delay="0"/>
                                  </p:stCondLst>
                                  <p:iterate>
                                    <p:tmAbs val="0"/>
                                  </p:iterate>
                                  <p:childTnLst>
                                    <p:set>
                                      <p:cBhvr>
                                        <p:cTn id="20" fill="hold"/>
                                        <p:tgtEl>
                                          <p:spTgt spid="7"/>
                                        </p:tgtEl>
                                        <p:attrNameLst>
                                          <p:attrName>style.visibility</p:attrName>
                                        </p:attrNameLst>
                                      </p:cBhvr>
                                      <p:to>
                                        <p:strVal val="visible"/>
                                      </p:to>
                                    </p:set>
                                    <p:animEffect transition="in" filter="wipe(up)">
                                      <p:cBhvr>
                                        <p:cTn id="21" dur="1000"/>
                                        <p:tgtEl>
                                          <p:spTgt spid="7"/>
                                        </p:tgtEl>
                                      </p:cBhvr>
                                    </p:animEffect>
                                  </p:childTnLst>
                                </p:cTn>
                              </p:par>
                            </p:childTnLst>
                          </p:cTn>
                        </p:par>
                        <p:par>
                          <p:cTn id="22" fill="hold">
                            <p:stCondLst>
                              <p:cond delay="3500"/>
                            </p:stCondLst>
                            <p:childTnLst>
                              <p:par>
                                <p:cTn id="23" presetID="2" presetClass="entr" presetSubtype="4" fill="hold" grpId="0" nodeType="afterEffect">
                                  <p:stCondLst>
                                    <p:cond delay="0"/>
                                  </p:stCondLst>
                                  <p:iterate>
                                    <p:tmAbs val="0"/>
                                  </p:iterate>
                                  <p:childTnLst>
                                    <p:set>
                                      <p:cBhvr>
                                        <p:cTn id="24" fill="hold"/>
                                        <p:tgtEl>
                                          <p:spTgt spid="10"/>
                                        </p:tgtEl>
                                        <p:attrNameLst>
                                          <p:attrName>style.visibility</p:attrName>
                                        </p:attrNameLst>
                                      </p:cBhvr>
                                      <p:to>
                                        <p:strVal val="visible"/>
                                      </p:to>
                                    </p:se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21"/>
                                        </p:tgtEl>
                                        <p:attrNameLst>
                                          <p:attrName>style.visibility</p:attrName>
                                        </p:attrNameLst>
                                      </p:cBhvr>
                                      <p:to>
                                        <p:strVal val="visible"/>
                                      </p:to>
                                    </p:set>
                                    <p:animEffect transition="in" filter="wipe(left)">
                                      <p:cBhvr>
                                        <p:cTn id="31" dur="1000"/>
                                        <p:tgtEl>
                                          <p:spTgt spid="21"/>
                                        </p:tgtEl>
                                      </p:cBhvr>
                                    </p:animEffect>
                                  </p:childTnLst>
                                </p:cTn>
                              </p:par>
                            </p:childTnLst>
                          </p:cTn>
                        </p:par>
                        <p:par>
                          <p:cTn id="32" fill="hold">
                            <p:stCondLst>
                              <p:cond delay="1000"/>
                            </p:stCondLst>
                            <p:childTnLst>
                              <p:par>
                                <p:cTn id="33" presetID="23" presetClass="entr" presetSubtype="16" fill="hold" grpId="0" nodeType="afterEffect">
                                  <p:stCondLst>
                                    <p:cond delay="0"/>
                                  </p:stCondLst>
                                  <p:iterate>
                                    <p:tmAbs val="0"/>
                                  </p:iterate>
                                  <p:childTnLst>
                                    <p:set>
                                      <p:cBhvr>
                                        <p:cTn id="34" fill="hold"/>
                                        <p:tgtEl>
                                          <p:spTgt spid="23"/>
                                        </p:tgtEl>
                                        <p:attrNameLst>
                                          <p:attrName>style.visibility</p:attrName>
                                        </p:attrNameLst>
                                      </p:cBhvr>
                                      <p:to>
                                        <p:strVal val="visible"/>
                                      </p:to>
                                    </p:set>
                                    <p:anim calcmode="lin" valueType="num">
                                      <p:cBhvr>
                                        <p:cTn id="35" dur="750" fill="hold"/>
                                        <p:tgtEl>
                                          <p:spTgt spid="23"/>
                                        </p:tgtEl>
                                        <p:attrNameLst>
                                          <p:attrName>ppt_w</p:attrName>
                                        </p:attrNameLst>
                                      </p:cBhvr>
                                      <p:tavLst>
                                        <p:tav tm="0">
                                          <p:val>
                                            <p:fltVal val="0"/>
                                          </p:val>
                                        </p:tav>
                                        <p:tav tm="100000">
                                          <p:val>
                                            <p:strVal val="#ppt_w"/>
                                          </p:val>
                                        </p:tav>
                                      </p:tavLst>
                                    </p:anim>
                                    <p:anim calcmode="lin" valueType="num">
                                      <p:cBhvr>
                                        <p:cTn id="36" dur="750" fill="hold"/>
                                        <p:tgtEl>
                                          <p:spTgt spid="23"/>
                                        </p:tgtEl>
                                        <p:attrNameLst>
                                          <p:attrName>ppt_h</p:attrName>
                                        </p:attrNameLst>
                                      </p:cBhvr>
                                      <p:tavLst>
                                        <p:tav tm="0">
                                          <p:val>
                                            <p:fltVal val="0"/>
                                          </p:val>
                                        </p:tav>
                                        <p:tav tm="100000">
                                          <p:val>
                                            <p:strVal val="#ppt_h"/>
                                          </p:val>
                                        </p:tav>
                                      </p:tavLst>
                                    </p:anim>
                                  </p:childTnLst>
                                </p:cTn>
                              </p:par>
                            </p:childTnLst>
                          </p:cTn>
                        </p:par>
                        <p:par>
                          <p:cTn id="37" fill="hold">
                            <p:stCondLst>
                              <p:cond delay="1750"/>
                            </p:stCondLst>
                            <p:childTnLst>
                              <p:par>
                                <p:cTn id="38" presetID="23" presetClass="entr" presetSubtype="16" fill="hold" grpId="0" nodeType="afterEffect">
                                  <p:stCondLst>
                                    <p:cond delay="0"/>
                                  </p:stCondLst>
                                  <p:iterate>
                                    <p:tmAbs val="0"/>
                                  </p:iterate>
                                  <p:childTnLst>
                                    <p:set>
                                      <p:cBhvr>
                                        <p:cTn id="39" fill="hold"/>
                                        <p:tgtEl>
                                          <p:spTgt spid="31"/>
                                        </p:tgtEl>
                                        <p:attrNameLst>
                                          <p:attrName>style.visibility</p:attrName>
                                        </p:attrNameLst>
                                      </p:cBhvr>
                                      <p:to>
                                        <p:strVal val="visible"/>
                                      </p:to>
                                    </p:set>
                                    <p:anim calcmode="lin" valueType="num">
                                      <p:cBhvr>
                                        <p:cTn id="40" dur="750" fill="hold"/>
                                        <p:tgtEl>
                                          <p:spTgt spid="31"/>
                                        </p:tgtEl>
                                        <p:attrNameLst>
                                          <p:attrName>ppt_w</p:attrName>
                                        </p:attrNameLst>
                                      </p:cBhvr>
                                      <p:tavLst>
                                        <p:tav tm="0">
                                          <p:val>
                                            <p:fltVal val="0"/>
                                          </p:val>
                                        </p:tav>
                                        <p:tav tm="100000">
                                          <p:val>
                                            <p:strVal val="#ppt_w"/>
                                          </p:val>
                                        </p:tav>
                                      </p:tavLst>
                                    </p:anim>
                                    <p:anim calcmode="lin" valueType="num">
                                      <p:cBhvr>
                                        <p:cTn id="41" dur="750" fill="hold"/>
                                        <p:tgtEl>
                                          <p:spTgt spid="31"/>
                                        </p:tgtEl>
                                        <p:attrNameLst>
                                          <p:attrName>ppt_h</p:attrName>
                                        </p:attrNameLst>
                                      </p:cBhvr>
                                      <p:tavLst>
                                        <p:tav tm="0">
                                          <p:val>
                                            <p:fltVal val="0"/>
                                          </p:val>
                                        </p:tav>
                                        <p:tav tm="100000">
                                          <p:val>
                                            <p:strVal val="#ppt_h"/>
                                          </p:val>
                                        </p:tav>
                                      </p:tavLst>
                                    </p:anim>
                                  </p:childTnLst>
                                </p:cTn>
                              </p:par>
                            </p:childTnLst>
                          </p:cTn>
                        </p:par>
                        <p:par>
                          <p:cTn id="42" fill="hold">
                            <p:stCondLst>
                              <p:cond delay="2500"/>
                            </p:stCondLst>
                            <p:childTnLst>
                              <p:par>
                                <p:cTn id="43" presetID="22" presetClass="entr" presetSubtype="1" fill="hold" grpId="0" nodeType="afterEffect">
                                  <p:stCondLst>
                                    <p:cond delay="0"/>
                                  </p:stCondLst>
                                  <p:iterate>
                                    <p:tmAbs val="0"/>
                                  </p:iterate>
                                  <p:childTnLst>
                                    <p:set>
                                      <p:cBhvr>
                                        <p:cTn id="44" fill="hold"/>
                                        <p:tgtEl>
                                          <p:spTgt spid="3"/>
                                        </p:tgtEl>
                                        <p:attrNameLst>
                                          <p:attrName>style.visibility</p:attrName>
                                        </p:attrNameLst>
                                      </p:cBhvr>
                                      <p:to>
                                        <p:strVal val="visible"/>
                                      </p:to>
                                    </p:set>
                                    <p:animEffect transition="in" filter="wipe(up)">
                                      <p:cBhvr>
                                        <p:cTn id="45" dur="1000"/>
                                        <p:tgtEl>
                                          <p:spTgt spid="3"/>
                                        </p:tgtEl>
                                      </p:cBhvr>
                                    </p:animEffect>
                                  </p:childTnLst>
                                </p:cTn>
                              </p:par>
                            </p:childTnLst>
                          </p:cTn>
                        </p:par>
                        <p:par>
                          <p:cTn id="46" fill="hold">
                            <p:stCondLst>
                              <p:cond delay="3500"/>
                            </p:stCondLst>
                            <p:childTnLst>
                              <p:par>
                                <p:cTn id="47" presetID="2" presetClass="entr" presetSubtype="4" fill="hold" grpId="0" nodeType="afterEffect">
                                  <p:stCondLst>
                                    <p:cond delay="0"/>
                                  </p:stCondLst>
                                  <p:iterate>
                                    <p:tmAbs val="0"/>
                                  </p:iterate>
                                  <p:childTnLst>
                                    <p:set>
                                      <p:cBhvr>
                                        <p:cTn id="48" fill="hold"/>
                                        <p:tgtEl>
                                          <p:spTgt spid="6"/>
                                        </p:tgtEl>
                                        <p:attrNameLst>
                                          <p:attrName>style.visibility</p:attrName>
                                        </p:attrNameLst>
                                      </p:cBhvr>
                                      <p:to>
                                        <p:strVal val="visible"/>
                                      </p:to>
                                    </p:se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iterate>
                                    <p:tmAbs val="0"/>
                                  </p:iterate>
                                  <p:childTnLst>
                                    <p:set>
                                      <p:cBhvr>
                                        <p:cTn id="54" fill="hold"/>
                                        <p:tgtEl>
                                          <p:spTgt spid="20"/>
                                        </p:tgtEl>
                                        <p:attrNameLst>
                                          <p:attrName>style.visibility</p:attrName>
                                        </p:attrNameLst>
                                      </p:cBhvr>
                                      <p:to>
                                        <p:strVal val="visible"/>
                                      </p:to>
                                    </p:set>
                                    <p:animEffect transition="in" filter="wipe(left)">
                                      <p:cBhvr>
                                        <p:cTn id="55" dur="1000"/>
                                        <p:tgtEl>
                                          <p:spTgt spid="20"/>
                                        </p:tgtEl>
                                      </p:cBhvr>
                                    </p:animEffect>
                                  </p:childTnLst>
                                </p:cTn>
                              </p:par>
                            </p:childTnLst>
                          </p:cTn>
                        </p:par>
                        <p:par>
                          <p:cTn id="56" fill="hold">
                            <p:stCondLst>
                              <p:cond delay="1000"/>
                            </p:stCondLst>
                            <p:childTnLst>
                              <p:par>
                                <p:cTn id="57" presetID="23" presetClass="entr" presetSubtype="16" fill="hold" grpId="0" nodeType="afterEffect">
                                  <p:stCondLst>
                                    <p:cond delay="0"/>
                                  </p:stCondLst>
                                  <p:iterate>
                                    <p:tmAbs val="0"/>
                                  </p:iterate>
                                  <p:childTnLst>
                                    <p:set>
                                      <p:cBhvr>
                                        <p:cTn id="58" fill="hold"/>
                                        <p:tgtEl>
                                          <p:spTgt spid="30"/>
                                        </p:tgtEl>
                                        <p:attrNameLst>
                                          <p:attrName>style.visibility</p:attrName>
                                        </p:attrNameLst>
                                      </p:cBhvr>
                                      <p:to>
                                        <p:strVal val="visible"/>
                                      </p:to>
                                    </p:set>
                                    <p:anim calcmode="lin" valueType="num">
                                      <p:cBhvr>
                                        <p:cTn id="59" dur="750" fill="hold"/>
                                        <p:tgtEl>
                                          <p:spTgt spid="30"/>
                                        </p:tgtEl>
                                        <p:attrNameLst>
                                          <p:attrName>ppt_w</p:attrName>
                                        </p:attrNameLst>
                                      </p:cBhvr>
                                      <p:tavLst>
                                        <p:tav tm="0">
                                          <p:val>
                                            <p:fltVal val="0"/>
                                          </p:val>
                                        </p:tav>
                                        <p:tav tm="100000">
                                          <p:val>
                                            <p:strVal val="#ppt_w"/>
                                          </p:val>
                                        </p:tav>
                                      </p:tavLst>
                                    </p:anim>
                                    <p:anim calcmode="lin" valueType="num">
                                      <p:cBhvr>
                                        <p:cTn id="60" dur="750" fill="hold"/>
                                        <p:tgtEl>
                                          <p:spTgt spid="30"/>
                                        </p:tgtEl>
                                        <p:attrNameLst>
                                          <p:attrName>ppt_h</p:attrName>
                                        </p:attrNameLst>
                                      </p:cBhvr>
                                      <p:tavLst>
                                        <p:tav tm="0">
                                          <p:val>
                                            <p:fltVal val="0"/>
                                          </p:val>
                                        </p:tav>
                                        <p:tav tm="100000">
                                          <p:val>
                                            <p:strVal val="#ppt_h"/>
                                          </p:val>
                                        </p:tav>
                                      </p:tavLst>
                                    </p:anim>
                                  </p:childTnLst>
                                </p:cTn>
                              </p:par>
                            </p:childTnLst>
                          </p:cTn>
                        </p:par>
                        <p:par>
                          <p:cTn id="61" fill="hold">
                            <p:stCondLst>
                              <p:cond delay="1750"/>
                            </p:stCondLst>
                            <p:childTnLst>
                              <p:par>
                                <p:cTn id="62" presetID="23" presetClass="entr" presetSubtype="16" fill="hold" grpId="0" nodeType="afterEffect">
                                  <p:stCondLst>
                                    <p:cond delay="0"/>
                                  </p:stCondLst>
                                  <p:iterate>
                                    <p:tmAbs val="0"/>
                                  </p:iterate>
                                  <p:childTnLst>
                                    <p:set>
                                      <p:cBhvr>
                                        <p:cTn id="63" fill="hold"/>
                                        <p:tgtEl>
                                          <p:spTgt spid="37"/>
                                        </p:tgtEl>
                                        <p:attrNameLst>
                                          <p:attrName>style.visibility</p:attrName>
                                        </p:attrNameLst>
                                      </p:cBhvr>
                                      <p:to>
                                        <p:strVal val="visible"/>
                                      </p:to>
                                    </p:set>
                                    <p:anim calcmode="lin" valueType="num">
                                      <p:cBhvr>
                                        <p:cTn id="64" dur="750" fill="hold"/>
                                        <p:tgtEl>
                                          <p:spTgt spid="37"/>
                                        </p:tgtEl>
                                        <p:attrNameLst>
                                          <p:attrName>ppt_w</p:attrName>
                                        </p:attrNameLst>
                                      </p:cBhvr>
                                      <p:tavLst>
                                        <p:tav tm="0">
                                          <p:val>
                                            <p:fltVal val="0"/>
                                          </p:val>
                                        </p:tav>
                                        <p:tav tm="100000">
                                          <p:val>
                                            <p:strVal val="#ppt_w"/>
                                          </p:val>
                                        </p:tav>
                                      </p:tavLst>
                                    </p:anim>
                                    <p:anim calcmode="lin" valueType="num">
                                      <p:cBhvr>
                                        <p:cTn id="65" dur="750" fill="hold"/>
                                        <p:tgtEl>
                                          <p:spTgt spid="37"/>
                                        </p:tgtEl>
                                        <p:attrNameLst>
                                          <p:attrName>ppt_h</p:attrName>
                                        </p:attrNameLst>
                                      </p:cBhvr>
                                      <p:tavLst>
                                        <p:tav tm="0">
                                          <p:val>
                                            <p:fltVal val="0"/>
                                          </p:val>
                                        </p:tav>
                                        <p:tav tm="100000">
                                          <p:val>
                                            <p:strVal val="#ppt_h"/>
                                          </p:val>
                                        </p:tav>
                                      </p:tavLst>
                                    </p:anim>
                                  </p:childTnLst>
                                </p:cTn>
                              </p:par>
                            </p:childTnLst>
                          </p:cTn>
                        </p:par>
                        <p:par>
                          <p:cTn id="66" fill="hold">
                            <p:stCondLst>
                              <p:cond delay="2500"/>
                            </p:stCondLst>
                            <p:childTnLst>
                              <p:par>
                                <p:cTn id="67" presetID="22" presetClass="entr" presetSubtype="1" fill="hold" grpId="0" nodeType="afterEffect">
                                  <p:stCondLst>
                                    <p:cond delay="0"/>
                                  </p:stCondLst>
                                  <p:iterate>
                                    <p:tmAbs val="0"/>
                                  </p:iterate>
                                  <p:childTnLst>
                                    <p:set>
                                      <p:cBhvr>
                                        <p:cTn id="68" fill="hold"/>
                                        <p:tgtEl>
                                          <p:spTgt spid="11"/>
                                        </p:tgtEl>
                                        <p:attrNameLst>
                                          <p:attrName>style.visibility</p:attrName>
                                        </p:attrNameLst>
                                      </p:cBhvr>
                                      <p:to>
                                        <p:strVal val="visible"/>
                                      </p:to>
                                    </p:set>
                                    <p:animEffect transition="in" filter="wipe(up)">
                                      <p:cBhvr>
                                        <p:cTn id="69" dur="1000"/>
                                        <p:tgtEl>
                                          <p:spTgt spid="11"/>
                                        </p:tgtEl>
                                      </p:cBhvr>
                                    </p:animEffect>
                                  </p:childTnLst>
                                </p:cTn>
                              </p:par>
                            </p:childTnLst>
                          </p:cTn>
                        </p:par>
                        <p:par>
                          <p:cTn id="70" fill="hold">
                            <p:stCondLst>
                              <p:cond delay="3500"/>
                            </p:stCondLst>
                            <p:childTnLst>
                              <p:par>
                                <p:cTn id="71" presetID="2" presetClass="entr" presetSubtype="4" fill="hold" grpId="0" nodeType="afterEffect">
                                  <p:stCondLst>
                                    <p:cond delay="0"/>
                                  </p:stCondLst>
                                  <p:iterate>
                                    <p:tmAbs val="0"/>
                                  </p:iterate>
                                  <p:childTnLst>
                                    <p:set>
                                      <p:cBhvr>
                                        <p:cTn id="72" fill="hold"/>
                                        <p:tgtEl>
                                          <p:spTgt spid="14"/>
                                        </p:tgtEl>
                                        <p:attrNameLst>
                                          <p:attrName>style.visibility</p:attrName>
                                        </p:attrNameLst>
                                      </p:cBhvr>
                                      <p:to>
                                        <p:strVal val="visible"/>
                                      </p:to>
                                    </p:se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iterate>
                                    <p:tmAbs val="0"/>
                                  </p:iterate>
                                  <p:childTnLst>
                                    <p:set>
                                      <p:cBhvr>
                                        <p:cTn id="78" fill="hold"/>
                                        <p:tgtEl>
                                          <p:spTgt spid="19"/>
                                        </p:tgtEl>
                                        <p:attrNameLst>
                                          <p:attrName>style.visibility</p:attrName>
                                        </p:attrNameLst>
                                      </p:cBhvr>
                                      <p:to>
                                        <p:strVal val="visible"/>
                                      </p:to>
                                    </p:set>
                                    <p:animEffect transition="in" filter="wipe(left)">
                                      <p:cBhvr>
                                        <p:cTn id="79" dur="1000"/>
                                        <p:tgtEl>
                                          <p:spTgt spid="19"/>
                                        </p:tgtEl>
                                      </p:cBhvr>
                                    </p:animEffect>
                                  </p:childTnLst>
                                </p:cTn>
                              </p:par>
                            </p:childTnLst>
                          </p:cTn>
                        </p:par>
                        <p:par>
                          <p:cTn id="80" fill="hold">
                            <p:stCondLst>
                              <p:cond delay="1000"/>
                            </p:stCondLst>
                            <p:childTnLst>
                              <p:par>
                                <p:cTn id="81" presetID="23" presetClass="entr" presetSubtype="16" fill="hold" grpId="0" nodeType="afterEffect">
                                  <p:stCondLst>
                                    <p:cond delay="0"/>
                                  </p:stCondLst>
                                  <p:iterate>
                                    <p:tmAbs val="0"/>
                                  </p:iterate>
                                  <p:childTnLst>
                                    <p:set>
                                      <p:cBhvr>
                                        <p:cTn id="82" fill="hold"/>
                                        <p:tgtEl>
                                          <p:spTgt spid="27"/>
                                        </p:tgtEl>
                                        <p:attrNameLst>
                                          <p:attrName>style.visibility</p:attrName>
                                        </p:attrNameLst>
                                      </p:cBhvr>
                                      <p:to>
                                        <p:strVal val="visible"/>
                                      </p:to>
                                    </p:set>
                                    <p:anim calcmode="lin" valueType="num">
                                      <p:cBhvr>
                                        <p:cTn id="83" dur="750" fill="hold"/>
                                        <p:tgtEl>
                                          <p:spTgt spid="27"/>
                                        </p:tgtEl>
                                        <p:attrNameLst>
                                          <p:attrName>ppt_w</p:attrName>
                                        </p:attrNameLst>
                                      </p:cBhvr>
                                      <p:tavLst>
                                        <p:tav tm="0">
                                          <p:val>
                                            <p:fltVal val="0"/>
                                          </p:val>
                                        </p:tav>
                                        <p:tav tm="100000">
                                          <p:val>
                                            <p:strVal val="#ppt_w"/>
                                          </p:val>
                                        </p:tav>
                                      </p:tavLst>
                                    </p:anim>
                                    <p:anim calcmode="lin" valueType="num">
                                      <p:cBhvr>
                                        <p:cTn id="84" dur="750" fill="hold"/>
                                        <p:tgtEl>
                                          <p:spTgt spid="27"/>
                                        </p:tgtEl>
                                        <p:attrNameLst>
                                          <p:attrName>ppt_h</p:attrName>
                                        </p:attrNameLst>
                                      </p:cBhvr>
                                      <p:tavLst>
                                        <p:tav tm="0">
                                          <p:val>
                                            <p:fltVal val="0"/>
                                          </p:val>
                                        </p:tav>
                                        <p:tav tm="100000">
                                          <p:val>
                                            <p:strVal val="#ppt_h"/>
                                          </p:val>
                                        </p:tav>
                                      </p:tavLst>
                                    </p:anim>
                                  </p:childTnLst>
                                </p:cTn>
                              </p:par>
                            </p:childTnLst>
                          </p:cTn>
                        </p:par>
                        <p:par>
                          <p:cTn id="85" fill="hold">
                            <p:stCondLst>
                              <p:cond delay="1750"/>
                            </p:stCondLst>
                            <p:childTnLst>
                              <p:par>
                                <p:cTn id="86" presetID="23" presetClass="entr" presetSubtype="16" fill="hold" grpId="0" nodeType="afterEffect">
                                  <p:stCondLst>
                                    <p:cond delay="0"/>
                                  </p:stCondLst>
                                  <p:iterate>
                                    <p:tmAbs val="0"/>
                                  </p:iterate>
                                  <p:childTnLst>
                                    <p:set>
                                      <p:cBhvr>
                                        <p:cTn id="87" fill="hold"/>
                                        <p:tgtEl>
                                          <p:spTgt spid="40"/>
                                        </p:tgtEl>
                                        <p:attrNameLst>
                                          <p:attrName>style.visibility</p:attrName>
                                        </p:attrNameLst>
                                      </p:cBhvr>
                                      <p:to>
                                        <p:strVal val="visible"/>
                                      </p:to>
                                    </p:set>
                                    <p:anim calcmode="lin" valueType="num">
                                      <p:cBhvr>
                                        <p:cTn id="88" dur="750" fill="hold"/>
                                        <p:tgtEl>
                                          <p:spTgt spid="40"/>
                                        </p:tgtEl>
                                        <p:attrNameLst>
                                          <p:attrName>ppt_w</p:attrName>
                                        </p:attrNameLst>
                                      </p:cBhvr>
                                      <p:tavLst>
                                        <p:tav tm="0">
                                          <p:val>
                                            <p:fltVal val="0"/>
                                          </p:val>
                                        </p:tav>
                                        <p:tav tm="100000">
                                          <p:val>
                                            <p:strVal val="#ppt_w"/>
                                          </p:val>
                                        </p:tav>
                                      </p:tavLst>
                                    </p:anim>
                                    <p:anim calcmode="lin" valueType="num">
                                      <p:cBhvr>
                                        <p:cTn id="89" dur="750" fill="hold"/>
                                        <p:tgtEl>
                                          <p:spTgt spid="40"/>
                                        </p:tgtEl>
                                        <p:attrNameLst>
                                          <p:attrName>ppt_h</p:attrName>
                                        </p:attrNameLst>
                                      </p:cBhvr>
                                      <p:tavLst>
                                        <p:tav tm="0">
                                          <p:val>
                                            <p:fltVal val="0"/>
                                          </p:val>
                                        </p:tav>
                                        <p:tav tm="100000">
                                          <p:val>
                                            <p:strVal val="#ppt_h"/>
                                          </p:val>
                                        </p:tav>
                                      </p:tavLst>
                                    </p:anim>
                                  </p:childTnLst>
                                </p:cTn>
                              </p:par>
                            </p:childTnLst>
                          </p:cTn>
                        </p:par>
                        <p:par>
                          <p:cTn id="90" fill="hold">
                            <p:stCondLst>
                              <p:cond delay="2500"/>
                            </p:stCondLst>
                            <p:childTnLst>
                              <p:par>
                                <p:cTn id="91" presetID="22" presetClass="entr" presetSubtype="1" fill="hold" grpId="0" nodeType="afterEffect">
                                  <p:stCondLst>
                                    <p:cond delay="0"/>
                                  </p:stCondLst>
                                  <p:iterate>
                                    <p:tmAbs val="0"/>
                                  </p:iterate>
                                  <p:childTnLst>
                                    <p:set>
                                      <p:cBhvr>
                                        <p:cTn id="92" fill="hold"/>
                                        <p:tgtEl>
                                          <p:spTgt spid="15"/>
                                        </p:tgtEl>
                                        <p:attrNameLst>
                                          <p:attrName>style.visibility</p:attrName>
                                        </p:attrNameLst>
                                      </p:cBhvr>
                                      <p:to>
                                        <p:strVal val="visible"/>
                                      </p:to>
                                    </p:set>
                                    <p:animEffect transition="in" filter="wipe(up)">
                                      <p:cBhvr>
                                        <p:cTn id="93" dur="1000"/>
                                        <p:tgtEl>
                                          <p:spTgt spid="15"/>
                                        </p:tgtEl>
                                      </p:cBhvr>
                                    </p:animEffect>
                                  </p:childTnLst>
                                </p:cTn>
                              </p:par>
                            </p:childTnLst>
                          </p:cTn>
                        </p:par>
                        <p:par>
                          <p:cTn id="94" fill="hold">
                            <p:stCondLst>
                              <p:cond delay="3500"/>
                            </p:stCondLst>
                            <p:childTnLst>
                              <p:par>
                                <p:cTn id="95" presetID="2" presetClass="entr" presetSubtype="4" fill="hold" grpId="0" nodeType="afterEffect">
                                  <p:stCondLst>
                                    <p:cond delay="0"/>
                                  </p:stCondLst>
                                  <p:iterate>
                                    <p:tmAbs val="0"/>
                                  </p:iterate>
                                  <p:childTnLst>
                                    <p:set>
                                      <p:cBhvr>
                                        <p:cTn id="96" fill="hold"/>
                                        <p:tgtEl>
                                          <p:spTgt spid="18"/>
                                        </p:tgtEl>
                                        <p:attrNameLst>
                                          <p:attrName>style.visibility</p:attrName>
                                        </p:attrNameLst>
                                      </p:cBhvr>
                                      <p:to>
                                        <p:strVal val="visible"/>
                                      </p:to>
                                    </p:set>
                                    <p:anim calcmode="lin" valueType="num">
                                      <p:cBhvr>
                                        <p:cTn id="97" dur="1000" fill="hold"/>
                                        <p:tgtEl>
                                          <p:spTgt spid="18"/>
                                        </p:tgtEl>
                                        <p:attrNameLst>
                                          <p:attrName>ppt_x</p:attrName>
                                        </p:attrNameLst>
                                      </p:cBhvr>
                                      <p:tavLst>
                                        <p:tav tm="0">
                                          <p:val>
                                            <p:strVal val="#ppt_x"/>
                                          </p:val>
                                        </p:tav>
                                        <p:tav tm="100000">
                                          <p:val>
                                            <p:strVal val="#ppt_x"/>
                                          </p:val>
                                        </p:tav>
                                      </p:tavLst>
                                    </p:anim>
                                    <p:anim calcmode="lin" valueType="num">
                                      <p:cBhvr>
                                        <p:cTn id="98" dur="1000" fill="hold"/>
                                        <p:tgtEl>
                                          <p:spTgt spid="18"/>
                                        </p:tgtEl>
                                        <p:attrNameLst>
                                          <p:attrName>ppt_y</p:attrName>
                                        </p:attrNameLst>
                                      </p:cBhvr>
                                      <p:tavLst>
                                        <p:tav tm="0">
                                          <p:val>
                                            <p:strVal val="1+#ppt_h/2"/>
                                          </p:val>
                                        </p:tav>
                                        <p:tav tm="100000">
                                          <p:val>
                                            <p:strVal val="#ppt_y"/>
                                          </p:val>
                                        </p:tav>
                                      </p:tavLst>
                                    </p:anim>
                                  </p:childTnLst>
                                </p:cTn>
                              </p:par>
                            </p:childTnLst>
                          </p:cTn>
                        </p:par>
                        <p:par>
                          <p:cTn id="99" fill="hold">
                            <p:stCondLst>
                              <p:cond delay="4500"/>
                            </p:stCondLst>
                            <p:childTnLst>
                              <p:par>
                                <p:cTn id="100" presetID="23" presetClass="entr" presetSubtype="32" fill="hold" grpId="0" nodeType="afterEffect">
                                  <p:stCondLst>
                                    <p:cond delay="0"/>
                                  </p:stCondLst>
                                  <p:iterate>
                                    <p:tmAbs val="0"/>
                                  </p:iterate>
                                  <p:childTnLst>
                                    <p:set>
                                      <p:cBhvr>
                                        <p:cTn id="101" fill="hold"/>
                                        <p:tgtEl>
                                          <p:spTgt spid="43"/>
                                        </p:tgtEl>
                                        <p:attrNameLst>
                                          <p:attrName>style.visibility</p:attrName>
                                        </p:attrNameLst>
                                      </p:cBhvr>
                                      <p:to>
                                        <p:strVal val="visible"/>
                                      </p:to>
                                    </p:set>
                                    <p:anim calcmode="lin" valueType="num">
                                      <p:cBhvr>
                                        <p:cTn id="102" dur="70" fill="hold"/>
                                        <p:tgtEl>
                                          <p:spTgt spid="43"/>
                                        </p:tgtEl>
                                        <p:attrNameLst>
                                          <p:attrName>ppt_w</p:attrName>
                                        </p:attrNameLst>
                                      </p:cBhvr>
                                      <p:tavLst>
                                        <p:tav tm="0">
                                          <p:val>
                                            <p:strVal val="4*#ppt_w"/>
                                          </p:val>
                                        </p:tav>
                                        <p:tav tm="100000">
                                          <p:val>
                                            <p:strVal val="#ppt_w"/>
                                          </p:val>
                                        </p:tav>
                                      </p:tavLst>
                                    </p:anim>
                                    <p:anim calcmode="lin" valueType="num">
                                      <p:cBhvr>
                                        <p:cTn id="103" dur="70" fill="hold"/>
                                        <p:tgtEl>
                                          <p:spTgt spid="43"/>
                                        </p:tgtEl>
                                        <p:attrNameLst>
                                          <p:attrName>ppt_h</p:attrName>
                                        </p:attrNameLst>
                                      </p:cBhvr>
                                      <p:tavLst>
                                        <p:tav tm="0">
                                          <p:val>
                                            <p:strVal val="4*#ppt_h"/>
                                          </p:val>
                                        </p:tav>
                                        <p:tav tm="100000">
                                          <p:val>
                                            <p:strVal val="#ppt_h"/>
                                          </p:val>
                                        </p:tav>
                                      </p:tavLst>
                                    </p:anim>
                                  </p:childTnLst>
                                </p:cTn>
                              </p:par>
                            </p:childTnLst>
                          </p:cTn>
                        </p:par>
                        <p:par>
                          <p:cTn id="104" fill="hold">
                            <p:stCondLst>
                              <p:cond delay="4570"/>
                            </p:stCondLst>
                            <p:childTnLst>
                              <p:par>
                                <p:cTn id="105" presetID="23" presetClass="entr" presetSubtype="32" fill="hold" grpId="0" nodeType="afterEffect">
                                  <p:stCondLst>
                                    <p:cond delay="0"/>
                                  </p:stCondLst>
                                  <p:iterate>
                                    <p:tmAbs val="0"/>
                                  </p:iterate>
                                  <p:childTnLst>
                                    <p:set>
                                      <p:cBhvr>
                                        <p:cTn id="106" fill="hold"/>
                                        <p:tgtEl>
                                          <p:spTgt spid="44"/>
                                        </p:tgtEl>
                                        <p:attrNameLst>
                                          <p:attrName>style.visibility</p:attrName>
                                        </p:attrNameLst>
                                      </p:cBhvr>
                                      <p:to>
                                        <p:strVal val="visible"/>
                                      </p:to>
                                    </p:set>
                                    <p:anim calcmode="lin" valueType="num">
                                      <p:cBhvr>
                                        <p:cTn id="107" dur="70" fill="hold"/>
                                        <p:tgtEl>
                                          <p:spTgt spid="44"/>
                                        </p:tgtEl>
                                        <p:attrNameLst>
                                          <p:attrName>ppt_w</p:attrName>
                                        </p:attrNameLst>
                                      </p:cBhvr>
                                      <p:tavLst>
                                        <p:tav tm="0">
                                          <p:val>
                                            <p:strVal val="4*#ppt_w"/>
                                          </p:val>
                                        </p:tav>
                                        <p:tav tm="100000">
                                          <p:val>
                                            <p:strVal val="#ppt_w"/>
                                          </p:val>
                                        </p:tav>
                                      </p:tavLst>
                                    </p:anim>
                                    <p:anim calcmode="lin" valueType="num">
                                      <p:cBhvr>
                                        <p:cTn id="108" dur="70" fill="hold"/>
                                        <p:tgtEl>
                                          <p:spTgt spid="4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dvAuto="0"/>
      <p:bldP spid="6" grpId="0" animBg="1" advAuto="0"/>
      <p:bldP spid="7" grpId="0" advAuto="0"/>
      <p:bldP spid="10" grpId="0" animBg="1" advAuto="0"/>
      <p:bldP spid="11" grpId="0" advAuto="0"/>
      <p:bldP spid="14" grpId="0" animBg="1" advAuto="0"/>
      <p:bldP spid="15" grpId="0" advAuto="0"/>
      <p:bldP spid="18" grpId="0" animBg="1" advAuto="0"/>
      <p:bldP spid="19" grpId="0" animBg="1" advAuto="0"/>
      <p:bldP spid="20" grpId="0" animBg="1" advAuto="0"/>
      <p:bldP spid="21" grpId="0" animBg="1" advAuto="0"/>
      <p:bldP spid="22" grpId="0" animBg="1" advAuto="0"/>
      <p:bldP spid="23" grpId="0" animBg="1" advAuto="0"/>
      <p:bldP spid="26" grpId="0" animBg="1" advAuto="0"/>
      <p:bldP spid="27" grpId="0" animBg="1" advAuto="0"/>
      <p:bldP spid="30" grpId="0" animBg="1" advAuto="0"/>
      <p:bldP spid="31" grpId="0" animBg="1" advAuto="0"/>
      <p:bldP spid="34" grpId="0" animBg="1" advAuto="0"/>
      <p:bldP spid="37" grpId="0" animBg="1" advAuto="0"/>
      <p:bldP spid="40" grpId="0" animBg="1" advAuto="0"/>
      <p:bldP spid="43" grpId="0" animBg="1" advAuto="0"/>
      <p:bldP spid="4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434"/>
          <p:cNvSpPr/>
          <p:nvPr/>
        </p:nvSpPr>
        <p:spPr>
          <a:xfrm>
            <a:off x="5189882" y="7182337"/>
            <a:ext cx="2429953" cy="2745199"/>
          </a:xfrm>
          <a:custGeom>
            <a:avLst/>
            <a:gdLst/>
            <a:ahLst/>
            <a:cxnLst>
              <a:cxn ang="0">
                <a:pos x="wd2" y="hd2"/>
              </a:cxn>
              <a:cxn ang="5400000">
                <a:pos x="wd2" y="hd2"/>
              </a:cxn>
              <a:cxn ang="10800000">
                <a:pos x="wd2" y="hd2"/>
              </a:cxn>
              <a:cxn ang="16200000">
                <a:pos x="wd2" y="hd2"/>
              </a:cxn>
            </a:cxnLst>
            <a:rect l="0" t="0" r="r" b="b"/>
            <a:pathLst>
              <a:path w="21097" h="21280" extrusionOk="0">
                <a:moveTo>
                  <a:pt x="21052" y="20412"/>
                </a:moveTo>
                <a:lnTo>
                  <a:pt x="14254" y="1126"/>
                </a:lnTo>
                <a:lnTo>
                  <a:pt x="12932" y="1126"/>
                </a:lnTo>
                <a:lnTo>
                  <a:pt x="16163" y="10293"/>
                </a:lnTo>
                <a:lnTo>
                  <a:pt x="11180" y="10293"/>
                </a:lnTo>
                <a:lnTo>
                  <a:pt x="11180" y="563"/>
                </a:lnTo>
                <a:cubicBezTo>
                  <a:pt x="11180" y="253"/>
                  <a:pt x="10897" y="0"/>
                  <a:pt x="10550" y="0"/>
                </a:cubicBezTo>
                <a:cubicBezTo>
                  <a:pt x="10203" y="0"/>
                  <a:pt x="9919" y="253"/>
                  <a:pt x="9919" y="563"/>
                </a:cubicBezTo>
                <a:lnTo>
                  <a:pt x="9919" y="10293"/>
                </a:lnTo>
                <a:lnTo>
                  <a:pt x="4937" y="10293"/>
                </a:lnTo>
                <a:lnTo>
                  <a:pt x="8168" y="1126"/>
                </a:lnTo>
                <a:lnTo>
                  <a:pt x="6846" y="1126"/>
                </a:lnTo>
                <a:lnTo>
                  <a:pt x="48" y="20412"/>
                </a:lnTo>
                <a:cubicBezTo>
                  <a:pt x="-254" y="21385"/>
                  <a:pt x="951" y="21600"/>
                  <a:pt x="1251" y="20750"/>
                </a:cubicBezTo>
                <a:lnTo>
                  <a:pt x="4540" y="11419"/>
                </a:lnTo>
                <a:lnTo>
                  <a:pt x="9919" y="11419"/>
                </a:lnTo>
                <a:lnTo>
                  <a:pt x="9919" y="15569"/>
                </a:lnTo>
                <a:cubicBezTo>
                  <a:pt x="9919" y="15878"/>
                  <a:pt x="10203" y="16132"/>
                  <a:pt x="10550" y="16132"/>
                </a:cubicBezTo>
                <a:cubicBezTo>
                  <a:pt x="10897" y="16132"/>
                  <a:pt x="11180" y="15878"/>
                  <a:pt x="11180" y="15569"/>
                </a:cubicBezTo>
                <a:lnTo>
                  <a:pt x="11180" y="11419"/>
                </a:lnTo>
                <a:lnTo>
                  <a:pt x="16560" y="11419"/>
                </a:lnTo>
                <a:lnTo>
                  <a:pt x="19849" y="20750"/>
                </a:lnTo>
                <a:cubicBezTo>
                  <a:pt x="20110" y="21490"/>
                  <a:pt x="21346" y="21246"/>
                  <a:pt x="21052" y="20412"/>
                </a:cubicBezTo>
                <a:close/>
              </a:path>
            </a:pathLst>
          </a:custGeom>
          <a:solidFill>
            <a:srgbClr val="9CA3A8"/>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4" name="Group 437"/>
          <p:cNvGrpSpPr/>
          <p:nvPr/>
        </p:nvGrpSpPr>
        <p:grpSpPr>
          <a:xfrm>
            <a:off x="4722224" y="3711707"/>
            <a:ext cx="3342942" cy="3622197"/>
            <a:chOff x="0" y="721188"/>
            <a:chExt cx="3342940" cy="3622195"/>
          </a:xfrm>
        </p:grpSpPr>
        <p:sp>
          <p:nvSpPr>
            <p:cNvPr id="5" name="Shape 435"/>
            <p:cNvSpPr/>
            <p:nvPr/>
          </p:nvSpPr>
          <p:spPr>
            <a:xfrm>
              <a:off x="0" y="721188"/>
              <a:ext cx="3342941" cy="3622197"/>
            </a:xfrm>
            <a:prstGeom prst="rect">
              <a:avLst/>
            </a:prstGeom>
            <a:solidFill>
              <a:srgbClr val="8A9297"/>
            </a:solidFill>
            <a:ln w="12700" cap="flat">
              <a:noFill/>
              <a:miter lim="400000"/>
            </a:ln>
            <a:effectLst/>
          </p:spPr>
          <p:txBody>
            <a:bodyPr wrap="square" lIns="50800" tIns="50800" rIns="50800" bIns="50800" numCol="1" anchor="ctr">
              <a:noAutofit/>
            </a:bodyPr>
            <a:lstStyle/>
            <a:p>
              <a:pPr>
                <a:defRPr sz="3200"/>
              </a:pPr>
              <a:endParaRPr/>
            </a:p>
          </p:txBody>
        </p:sp>
        <p:sp>
          <p:nvSpPr>
            <p:cNvPr id="6" name="Shape 436"/>
            <p:cNvSpPr/>
            <p:nvPr/>
          </p:nvSpPr>
          <p:spPr>
            <a:xfrm>
              <a:off x="151707" y="979303"/>
              <a:ext cx="3039527" cy="319523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pPr>
              <a:endParaRPr/>
            </a:p>
          </p:txBody>
        </p:sp>
      </p:grpSp>
      <p:sp>
        <p:nvSpPr>
          <p:cNvPr id="7" name="Shape 455"/>
          <p:cNvSpPr/>
          <p:nvPr/>
        </p:nvSpPr>
        <p:spPr>
          <a:xfrm>
            <a:off x="5088474" y="6049499"/>
            <a:ext cx="1193546" cy="597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029"/>
                </a:lnTo>
                <a:lnTo>
                  <a:pt x="21600" y="8029"/>
                </a:lnTo>
                <a:lnTo>
                  <a:pt x="21600" y="0"/>
                </a:lnTo>
                <a:cubicBezTo>
                  <a:pt x="21600" y="0"/>
                  <a:pt x="0" y="0"/>
                  <a:pt x="0" y="0"/>
                </a:cubicBezTo>
                <a:close/>
                <a:moveTo>
                  <a:pt x="0" y="21600"/>
                </a:moveTo>
                <a:lnTo>
                  <a:pt x="21600" y="21600"/>
                </a:lnTo>
                <a:lnTo>
                  <a:pt x="21600" y="20093"/>
                </a:lnTo>
                <a:lnTo>
                  <a:pt x="0" y="20093"/>
                </a:lnTo>
                <a:cubicBezTo>
                  <a:pt x="0" y="20093"/>
                  <a:pt x="0" y="21600"/>
                  <a:pt x="0" y="21600"/>
                </a:cubicBezTo>
                <a:close/>
                <a:moveTo>
                  <a:pt x="0" y="18283"/>
                </a:moveTo>
                <a:lnTo>
                  <a:pt x="21600" y="18283"/>
                </a:lnTo>
                <a:lnTo>
                  <a:pt x="21600" y="16776"/>
                </a:lnTo>
                <a:lnTo>
                  <a:pt x="0" y="16776"/>
                </a:lnTo>
                <a:cubicBezTo>
                  <a:pt x="0" y="16776"/>
                  <a:pt x="0" y="18283"/>
                  <a:pt x="0" y="18283"/>
                </a:cubicBezTo>
                <a:close/>
                <a:moveTo>
                  <a:pt x="0" y="14966"/>
                </a:moveTo>
                <a:lnTo>
                  <a:pt x="21600" y="14966"/>
                </a:lnTo>
                <a:lnTo>
                  <a:pt x="21600" y="13457"/>
                </a:lnTo>
                <a:lnTo>
                  <a:pt x="0" y="13457"/>
                </a:lnTo>
                <a:cubicBezTo>
                  <a:pt x="0" y="13457"/>
                  <a:pt x="0" y="14966"/>
                  <a:pt x="0" y="14966"/>
                </a:cubicBezTo>
                <a:close/>
              </a:path>
            </a:pathLst>
          </a:custGeom>
          <a:solidFill>
            <a:srgbClr val="D6D6D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 name="Group 458"/>
          <p:cNvGrpSpPr/>
          <p:nvPr/>
        </p:nvGrpSpPr>
        <p:grpSpPr>
          <a:xfrm>
            <a:off x="7491071" y="6737701"/>
            <a:ext cx="424458" cy="448332"/>
            <a:chOff x="0" y="0"/>
            <a:chExt cx="424457" cy="448331"/>
          </a:xfrm>
        </p:grpSpPr>
        <p:sp>
          <p:nvSpPr>
            <p:cNvPr id="9" name="Shape 456"/>
            <p:cNvSpPr/>
            <p:nvPr/>
          </p:nvSpPr>
          <p:spPr>
            <a:xfrm>
              <a:off x="62405" y="23401"/>
              <a:ext cx="359981" cy="424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21600"/>
                  </a:lnTo>
                  <a:cubicBezTo>
                    <a:pt x="21600" y="21600"/>
                    <a:pt x="21600" y="0"/>
                    <a:pt x="21600" y="0"/>
                  </a:cubicBezTo>
                  <a:close/>
                </a:path>
              </a:pathLst>
            </a:custGeom>
            <a:solidFill>
              <a:srgbClr val="69727B"/>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Shape 457"/>
            <p:cNvSpPr/>
            <p:nvPr/>
          </p:nvSpPr>
          <p:spPr>
            <a:xfrm>
              <a:off x="0" y="0"/>
              <a:ext cx="424458" cy="448332"/>
            </a:xfrm>
            <a:custGeom>
              <a:avLst/>
              <a:gdLst/>
              <a:ahLst/>
              <a:cxnLst>
                <a:cxn ang="0">
                  <a:pos x="wd2" y="hd2"/>
                </a:cxn>
                <a:cxn ang="5400000">
                  <a:pos x="wd2" y="hd2"/>
                </a:cxn>
                <a:cxn ang="10800000">
                  <a:pos x="wd2" y="hd2"/>
                </a:cxn>
                <a:cxn ang="16200000">
                  <a:pos x="wd2" y="hd2"/>
                </a:cxn>
              </a:cxnLst>
              <a:rect l="0" t="0" r="r" b="b"/>
              <a:pathLst>
                <a:path w="21600" h="21600" extrusionOk="0">
                  <a:moveTo>
                    <a:pt x="21600" y="1170"/>
                  </a:moveTo>
                  <a:lnTo>
                    <a:pt x="3281" y="21600"/>
                  </a:lnTo>
                  <a:cubicBezTo>
                    <a:pt x="5179" y="14400"/>
                    <a:pt x="4574" y="7199"/>
                    <a:pt x="0" y="0"/>
                  </a:cubicBezTo>
                  <a:cubicBezTo>
                    <a:pt x="6852" y="4658"/>
                    <a:pt x="14099" y="4478"/>
                    <a:pt x="21600" y="1170"/>
                  </a:cubicBezTo>
                </a:path>
              </a:pathLst>
            </a:custGeom>
            <a:solidFill>
              <a:srgbClr val="C7CBCE"/>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 name="Shape 471"/>
          <p:cNvSpPr/>
          <p:nvPr/>
        </p:nvSpPr>
        <p:spPr>
          <a:xfrm>
            <a:off x="5088474" y="4631527"/>
            <a:ext cx="1193572" cy="7811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142"/>
                </a:lnTo>
                <a:lnTo>
                  <a:pt x="21600" y="6142"/>
                </a:lnTo>
                <a:lnTo>
                  <a:pt x="21600" y="0"/>
                </a:lnTo>
                <a:cubicBezTo>
                  <a:pt x="21600" y="0"/>
                  <a:pt x="0" y="0"/>
                  <a:pt x="0" y="0"/>
                </a:cubicBezTo>
                <a:close/>
                <a:moveTo>
                  <a:pt x="0" y="21600"/>
                </a:moveTo>
                <a:lnTo>
                  <a:pt x="21600" y="21600"/>
                </a:lnTo>
                <a:lnTo>
                  <a:pt x="21600" y="20447"/>
                </a:lnTo>
                <a:lnTo>
                  <a:pt x="0" y="20447"/>
                </a:lnTo>
                <a:cubicBezTo>
                  <a:pt x="0" y="20447"/>
                  <a:pt x="0" y="21600"/>
                  <a:pt x="0" y="21600"/>
                </a:cubicBezTo>
                <a:close/>
                <a:moveTo>
                  <a:pt x="0" y="19062"/>
                </a:moveTo>
                <a:lnTo>
                  <a:pt x="21600" y="19062"/>
                </a:lnTo>
                <a:lnTo>
                  <a:pt x="21600" y="17910"/>
                </a:lnTo>
                <a:lnTo>
                  <a:pt x="0" y="17910"/>
                </a:lnTo>
                <a:cubicBezTo>
                  <a:pt x="0" y="17910"/>
                  <a:pt x="0" y="19062"/>
                  <a:pt x="0" y="19062"/>
                </a:cubicBezTo>
                <a:close/>
                <a:moveTo>
                  <a:pt x="0" y="16524"/>
                </a:moveTo>
                <a:lnTo>
                  <a:pt x="21600" y="16524"/>
                </a:lnTo>
                <a:lnTo>
                  <a:pt x="21600" y="15371"/>
                </a:lnTo>
                <a:lnTo>
                  <a:pt x="0" y="15371"/>
                </a:lnTo>
                <a:cubicBezTo>
                  <a:pt x="0" y="15371"/>
                  <a:pt x="0" y="16524"/>
                  <a:pt x="0" y="16524"/>
                </a:cubicBezTo>
                <a:close/>
                <a:moveTo>
                  <a:pt x="0" y="13986"/>
                </a:moveTo>
                <a:lnTo>
                  <a:pt x="21600" y="13986"/>
                </a:lnTo>
                <a:lnTo>
                  <a:pt x="21600" y="12832"/>
                </a:lnTo>
                <a:lnTo>
                  <a:pt x="0" y="12832"/>
                </a:lnTo>
                <a:cubicBezTo>
                  <a:pt x="0" y="12832"/>
                  <a:pt x="0" y="13986"/>
                  <a:pt x="0" y="13986"/>
                </a:cubicBezTo>
                <a:close/>
                <a:moveTo>
                  <a:pt x="0" y="11447"/>
                </a:moveTo>
                <a:lnTo>
                  <a:pt x="21600" y="11447"/>
                </a:lnTo>
                <a:lnTo>
                  <a:pt x="21600" y="10294"/>
                </a:lnTo>
                <a:lnTo>
                  <a:pt x="0" y="10294"/>
                </a:lnTo>
                <a:cubicBezTo>
                  <a:pt x="0" y="10294"/>
                  <a:pt x="0" y="11447"/>
                  <a:pt x="0" y="11447"/>
                </a:cubicBezTo>
                <a:close/>
              </a:path>
            </a:pathLst>
          </a:custGeom>
          <a:solidFill>
            <a:srgbClr val="D6D6D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2" name="Group 494"/>
          <p:cNvGrpSpPr/>
          <p:nvPr/>
        </p:nvGrpSpPr>
        <p:grpSpPr>
          <a:xfrm>
            <a:off x="2763882" y="4288299"/>
            <a:ext cx="3231890" cy="5624498"/>
            <a:chOff x="0" y="0"/>
            <a:chExt cx="3231888" cy="5624497"/>
          </a:xfrm>
        </p:grpSpPr>
        <p:sp>
          <p:nvSpPr>
            <p:cNvPr id="13" name="Shape 472"/>
            <p:cNvSpPr/>
            <p:nvPr/>
          </p:nvSpPr>
          <p:spPr>
            <a:xfrm>
              <a:off x="616250" y="-1"/>
              <a:ext cx="1017139" cy="2045153"/>
            </a:xfrm>
            <a:custGeom>
              <a:avLst/>
              <a:gdLst/>
              <a:ahLst/>
              <a:cxnLst>
                <a:cxn ang="0">
                  <a:pos x="wd2" y="hd2"/>
                </a:cxn>
                <a:cxn ang="5400000">
                  <a:pos x="wd2" y="hd2"/>
                </a:cxn>
                <a:cxn ang="10800000">
                  <a:pos x="wd2" y="hd2"/>
                </a:cxn>
                <a:cxn ang="16200000">
                  <a:pos x="wd2" y="hd2"/>
                </a:cxn>
              </a:cxnLst>
              <a:rect l="0" t="0" r="r" b="b"/>
              <a:pathLst>
                <a:path w="19651" h="20556" extrusionOk="0">
                  <a:moveTo>
                    <a:pt x="13665" y="389"/>
                  </a:moveTo>
                  <a:cubicBezTo>
                    <a:pt x="13375" y="343"/>
                    <a:pt x="13092" y="303"/>
                    <a:pt x="12813" y="266"/>
                  </a:cubicBezTo>
                  <a:cubicBezTo>
                    <a:pt x="12556" y="227"/>
                    <a:pt x="12288" y="194"/>
                    <a:pt x="12008" y="167"/>
                  </a:cubicBezTo>
                  <a:cubicBezTo>
                    <a:pt x="954" y="-1044"/>
                    <a:pt x="-722" y="4621"/>
                    <a:pt x="227" y="7588"/>
                  </a:cubicBezTo>
                  <a:cubicBezTo>
                    <a:pt x="1378" y="11195"/>
                    <a:pt x="7240" y="20556"/>
                    <a:pt x="10229" y="20556"/>
                  </a:cubicBezTo>
                  <a:cubicBezTo>
                    <a:pt x="13218" y="20556"/>
                    <a:pt x="17172" y="11848"/>
                    <a:pt x="19157" y="6961"/>
                  </a:cubicBezTo>
                  <a:cubicBezTo>
                    <a:pt x="20878" y="2719"/>
                    <a:pt x="17871" y="268"/>
                    <a:pt x="13665" y="389"/>
                  </a:cubicBezTo>
                  <a:close/>
                </a:path>
              </a:pathLst>
            </a:custGeom>
            <a:solidFill>
              <a:srgbClr val="8A9297"/>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473"/>
            <p:cNvSpPr/>
            <p:nvPr/>
          </p:nvSpPr>
          <p:spPr>
            <a:xfrm>
              <a:off x="-1" y="2730225"/>
              <a:ext cx="341570" cy="706975"/>
            </a:xfrm>
            <a:custGeom>
              <a:avLst/>
              <a:gdLst/>
              <a:ahLst/>
              <a:cxnLst>
                <a:cxn ang="0">
                  <a:pos x="wd2" y="hd2"/>
                </a:cxn>
                <a:cxn ang="5400000">
                  <a:pos x="wd2" y="hd2"/>
                </a:cxn>
                <a:cxn ang="10800000">
                  <a:pos x="wd2" y="hd2"/>
                </a:cxn>
                <a:cxn ang="16200000">
                  <a:pos x="wd2" y="hd2"/>
                </a:cxn>
              </a:cxnLst>
              <a:rect l="0" t="0" r="r" b="b"/>
              <a:pathLst>
                <a:path w="21487" h="21531" extrusionOk="0">
                  <a:moveTo>
                    <a:pt x="21487" y="2302"/>
                  </a:moveTo>
                  <a:lnTo>
                    <a:pt x="11357" y="0"/>
                  </a:lnTo>
                  <a:lnTo>
                    <a:pt x="9005" y="2425"/>
                  </a:lnTo>
                  <a:lnTo>
                    <a:pt x="8794" y="2403"/>
                  </a:lnTo>
                  <a:lnTo>
                    <a:pt x="8588" y="2856"/>
                  </a:lnTo>
                  <a:lnTo>
                    <a:pt x="7400" y="4080"/>
                  </a:lnTo>
                  <a:cubicBezTo>
                    <a:pt x="7289" y="4146"/>
                    <a:pt x="7188" y="4216"/>
                    <a:pt x="7108" y="4296"/>
                  </a:cubicBezTo>
                  <a:lnTo>
                    <a:pt x="5261" y="6287"/>
                  </a:lnTo>
                  <a:lnTo>
                    <a:pt x="4721" y="6844"/>
                  </a:lnTo>
                  <a:lnTo>
                    <a:pt x="4740" y="6848"/>
                  </a:lnTo>
                  <a:lnTo>
                    <a:pt x="299" y="11634"/>
                  </a:lnTo>
                  <a:cubicBezTo>
                    <a:pt x="-113" y="12044"/>
                    <a:pt x="-59" y="12483"/>
                    <a:pt x="220" y="12914"/>
                  </a:cubicBezTo>
                  <a:lnTo>
                    <a:pt x="119" y="12889"/>
                  </a:lnTo>
                  <a:lnTo>
                    <a:pt x="1713" y="15120"/>
                  </a:lnTo>
                  <a:lnTo>
                    <a:pt x="2508" y="19247"/>
                  </a:lnTo>
                  <a:cubicBezTo>
                    <a:pt x="2566" y="19463"/>
                    <a:pt x="2785" y="19650"/>
                    <a:pt x="3093" y="19787"/>
                  </a:cubicBezTo>
                  <a:lnTo>
                    <a:pt x="2804" y="20498"/>
                  </a:lnTo>
                  <a:cubicBezTo>
                    <a:pt x="2647" y="20978"/>
                    <a:pt x="3307" y="21437"/>
                    <a:pt x="4297" y="21519"/>
                  </a:cubicBezTo>
                  <a:cubicBezTo>
                    <a:pt x="5287" y="21600"/>
                    <a:pt x="6247" y="21276"/>
                    <a:pt x="6403" y="20795"/>
                  </a:cubicBezTo>
                  <a:lnTo>
                    <a:pt x="6661" y="20173"/>
                  </a:lnTo>
                  <a:cubicBezTo>
                    <a:pt x="6873" y="20172"/>
                    <a:pt x="7087" y="20155"/>
                    <a:pt x="7296" y="20115"/>
                  </a:cubicBezTo>
                  <a:cubicBezTo>
                    <a:pt x="8228" y="19937"/>
                    <a:pt x="8703" y="19419"/>
                    <a:pt x="8324" y="18969"/>
                  </a:cubicBezTo>
                  <a:lnTo>
                    <a:pt x="7553" y="18022"/>
                  </a:lnTo>
                  <a:lnTo>
                    <a:pt x="8963" y="14621"/>
                  </a:lnTo>
                  <a:lnTo>
                    <a:pt x="9899" y="13294"/>
                  </a:lnTo>
                  <a:lnTo>
                    <a:pt x="10430" y="12828"/>
                  </a:lnTo>
                  <a:cubicBezTo>
                    <a:pt x="11348" y="12029"/>
                    <a:pt x="12511" y="11688"/>
                    <a:pt x="13106" y="11926"/>
                  </a:cubicBezTo>
                  <a:cubicBezTo>
                    <a:pt x="13368" y="12224"/>
                    <a:pt x="13479" y="12597"/>
                    <a:pt x="13394" y="13067"/>
                  </a:cubicBezTo>
                  <a:lnTo>
                    <a:pt x="13396" y="13063"/>
                  </a:lnTo>
                  <a:lnTo>
                    <a:pt x="12927" y="15440"/>
                  </a:lnTo>
                  <a:cubicBezTo>
                    <a:pt x="12826" y="15960"/>
                    <a:pt x="13598" y="16431"/>
                    <a:pt x="14673" y="16486"/>
                  </a:cubicBezTo>
                  <a:cubicBezTo>
                    <a:pt x="15749" y="16542"/>
                    <a:pt x="16735" y="16162"/>
                    <a:pt x="16836" y="15642"/>
                  </a:cubicBezTo>
                  <a:lnTo>
                    <a:pt x="18022" y="9603"/>
                  </a:lnTo>
                  <a:cubicBezTo>
                    <a:pt x="18140" y="8996"/>
                    <a:pt x="17866" y="7876"/>
                    <a:pt x="16716" y="7433"/>
                  </a:cubicBezTo>
                  <a:lnTo>
                    <a:pt x="16845" y="7214"/>
                  </a:lnTo>
                  <a:lnTo>
                    <a:pt x="18666" y="5621"/>
                  </a:lnTo>
                  <a:cubicBezTo>
                    <a:pt x="18883" y="5405"/>
                    <a:pt x="18956" y="5173"/>
                    <a:pt x="18920" y="4948"/>
                  </a:cubicBezTo>
                  <a:cubicBezTo>
                    <a:pt x="18920" y="4948"/>
                    <a:pt x="21487" y="2302"/>
                    <a:pt x="21487" y="2302"/>
                  </a:cubicBezTo>
                  <a:close/>
                </a:path>
              </a:pathLst>
            </a:custGeom>
            <a:solidFill>
              <a:srgbClr val="F5D4B7"/>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474"/>
            <p:cNvSpPr/>
            <p:nvPr/>
          </p:nvSpPr>
          <p:spPr>
            <a:xfrm>
              <a:off x="592849" y="2917440"/>
              <a:ext cx="527114" cy="2568677"/>
            </a:xfrm>
            <a:custGeom>
              <a:avLst/>
              <a:gdLst/>
              <a:ahLst/>
              <a:cxnLst>
                <a:cxn ang="0">
                  <a:pos x="wd2" y="hd2"/>
                </a:cxn>
                <a:cxn ang="5400000">
                  <a:pos x="wd2" y="hd2"/>
                </a:cxn>
                <a:cxn ang="10800000">
                  <a:pos x="wd2" y="hd2"/>
                </a:cxn>
                <a:cxn ang="16200000">
                  <a:pos x="wd2" y="hd2"/>
                </a:cxn>
              </a:cxnLst>
              <a:rect l="0" t="0" r="r" b="b"/>
              <a:pathLst>
                <a:path w="20078" h="21358" extrusionOk="0">
                  <a:moveTo>
                    <a:pt x="5864" y="0"/>
                  </a:moveTo>
                  <a:lnTo>
                    <a:pt x="17235" y="0"/>
                  </a:lnTo>
                  <a:cubicBezTo>
                    <a:pt x="18800" y="0"/>
                    <a:pt x="20120" y="280"/>
                    <a:pt x="20078" y="621"/>
                  </a:cubicBezTo>
                  <a:cubicBezTo>
                    <a:pt x="19628" y="4228"/>
                    <a:pt x="20289" y="7155"/>
                    <a:pt x="17874" y="10804"/>
                  </a:cubicBezTo>
                  <a:cubicBezTo>
                    <a:pt x="16744" y="12514"/>
                    <a:pt x="17351" y="14674"/>
                    <a:pt x="16360" y="17158"/>
                  </a:cubicBezTo>
                  <a:cubicBezTo>
                    <a:pt x="15829" y="18492"/>
                    <a:pt x="17845" y="19016"/>
                    <a:pt x="17356" y="19271"/>
                  </a:cubicBezTo>
                  <a:cubicBezTo>
                    <a:pt x="16756" y="19583"/>
                    <a:pt x="10729" y="21600"/>
                    <a:pt x="6133" y="21334"/>
                  </a:cubicBezTo>
                  <a:lnTo>
                    <a:pt x="194" y="20989"/>
                  </a:lnTo>
                  <a:cubicBezTo>
                    <a:pt x="-1311" y="20901"/>
                    <a:pt x="6440" y="19328"/>
                    <a:pt x="6791" y="18996"/>
                  </a:cubicBezTo>
                  <a:cubicBezTo>
                    <a:pt x="10138" y="15838"/>
                    <a:pt x="7580" y="13440"/>
                    <a:pt x="6161" y="10435"/>
                  </a:cubicBezTo>
                  <a:cubicBezTo>
                    <a:pt x="4697" y="7332"/>
                    <a:pt x="3021" y="3725"/>
                    <a:pt x="3021" y="621"/>
                  </a:cubicBezTo>
                  <a:cubicBezTo>
                    <a:pt x="3021" y="279"/>
                    <a:pt x="4300" y="0"/>
                    <a:pt x="5864" y="0"/>
                  </a:cubicBezTo>
                </a:path>
              </a:pathLst>
            </a:custGeom>
            <a:solidFill>
              <a:srgbClr val="FFD59E"/>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475"/>
            <p:cNvSpPr/>
            <p:nvPr/>
          </p:nvSpPr>
          <p:spPr>
            <a:xfrm>
              <a:off x="499240" y="5148424"/>
              <a:ext cx="610344" cy="476074"/>
            </a:xfrm>
            <a:custGeom>
              <a:avLst/>
              <a:gdLst/>
              <a:ahLst/>
              <a:cxnLst>
                <a:cxn ang="0">
                  <a:pos x="wd2" y="hd2"/>
                </a:cxn>
                <a:cxn ang="5400000">
                  <a:pos x="wd2" y="hd2"/>
                </a:cxn>
                <a:cxn ang="10800000">
                  <a:pos x="wd2" y="hd2"/>
                </a:cxn>
                <a:cxn ang="16200000">
                  <a:pos x="wd2" y="hd2"/>
                </a:cxn>
              </a:cxnLst>
              <a:rect l="0" t="0" r="r" b="b"/>
              <a:pathLst>
                <a:path w="19315" h="21201" extrusionOk="0">
                  <a:moveTo>
                    <a:pt x="16848" y="0"/>
                  </a:moveTo>
                  <a:cubicBezTo>
                    <a:pt x="18155" y="1595"/>
                    <a:pt x="19466" y="6919"/>
                    <a:pt x="19302" y="9608"/>
                  </a:cubicBezTo>
                  <a:cubicBezTo>
                    <a:pt x="19140" y="12296"/>
                    <a:pt x="19108" y="12582"/>
                    <a:pt x="17990" y="13387"/>
                  </a:cubicBezTo>
                  <a:cubicBezTo>
                    <a:pt x="16873" y="14190"/>
                    <a:pt x="16493" y="14277"/>
                    <a:pt x="16255" y="13565"/>
                  </a:cubicBezTo>
                  <a:cubicBezTo>
                    <a:pt x="16018" y="12856"/>
                    <a:pt x="13581" y="16062"/>
                    <a:pt x="12387" y="17069"/>
                  </a:cubicBezTo>
                  <a:cubicBezTo>
                    <a:pt x="11193" y="18077"/>
                    <a:pt x="9618" y="19622"/>
                    <a:pt x="6407" y="20723"/>
                  </a:cubicBezTo>
                  <a:cubicBezTo>
                    <a:pt x="4490" y="21381"/>
                    <a:pt x="1922" y="21600"/>
                    <a:pt x="739" y="19776"/>
                  </a:cubicBezTo>
                  <a:cubicBezTo>
                    <a:pt x="-2134" y="15345"/>
                    <a:pt x="4116" y="10513"/>
                    <a:pt x="6792" y="5770"/>
                  </a:cubicBezTo>
                  <a:cubicBezTo>
                    <a:pt x="5391" y="9285"/>
                    <a:pt x="2059" y="12498"/>
                    <a:pt x="5849" y="12691"/>
                  </a:cubicBezTo>
                  <a:cubicBezTo>
                    <a:pt x="12384" y="13023"/>
                    <a:pt x="16810" y="6692"/>
                    <a:pt x="16848" y="0"/>
                  </a:cubicBezTo>
                </a:path>
              </a:pathLst>
            </a:custGeom>
            <a:solidFill>
              <a:srgbClr val="8A9297"/>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476"/>
            <p:cNvSpPr/>
            <p:nvPr/>
          </p:nvSpPr>
          <p:spPr>
            <a:xfrm>
              <a:off x="1170096" y="2917440"/>
              <a:ext cx="527125" cy="2568677"/>
            </a:xfrm>
            <a:custGeom>
              <a:avLst/>
              <a:gdLst/>
              <a:ahLst/>
              <a:cxnLst>
                <a:cxn ang="0">
                  <a:pos x="wd2" y="hd2"/>
                </a:cxn>
                <a:cxn ang="5400000">
                  <a:pos x="wd2" y="hd2"/>
                </a:cxn>
                <a:cxn ang="10800000">
                  <a:pos x="wd2" y="hd2"/>
                </a:cxn>
                <a:cxn ang="16200000">
                  <a:pos x="wd2" y="hd2"/>
                </a:cxn>
              </a:cxnLst>
              <a:rect l="0" t="0" r="r" b="b"/>
              <a:pathLst>
                <a:path w="20079" h="21358" extrusionOk="0">
                  <a:moveTo>
                    <a:pt x="14215" y="0"/>
                  </a:moveTo>
                  <a:lnTo>
                    <a:pt x="2845" y="0"/>
                  </a:lnTo>
                  <a:cubicBezTo>
                    <a:pt x="1278" y="0"/>
                    <a:pt x="-41" y="280"/>
                    <a:pt x="1" y="621"/>
                  </a:cubicBezTo>
                  <a:cubicBezTo>
                    <a:pt x="451" y="4228"/>
                    <a:pt x="-210" y="7155"/>
                    <a:pt x="2205" y="10804"/>
                  </a:cubicBezTo>
                  <a:cubicBezTo>
                    <a:pt x="3335" y="12514"/>
                    <a:pt x="2728" y="14674"/>
                    <a:pt x="3718" y="17158"/>
                  </a:cubicBezTo>
                  <a:cubicBezTo>
                    <a:pt x="4250" y="18492"/>
                    <a:pt x="2232" y="19016"/>
                    <a:pt x="2723" y="19271"/>
                  </a:cubicBezTo>
                  <a:cubicBezTo>
                    <a:pt x="3322" y="19583"/>
                    <a:pt x="9350" y="21600"/>
                    <a:pt x="13946" y="21334"/>
                  </a:cubicBezTo>
                  <a:lnTo>
                    <a:pt x="19885" y="20989"/>
                  </a:lnTo>
                  <a:cubicBezTo>
                    <a:pt x="21390" y="20901"/>
                    <a:pt x="13639" y="19328"/>
                    <a:pt x="13287" y="18996"/>
                  </a:cubicBezTo>
                  <a:cubicBezTo>
                    <a:pt x="9942" y="15838"/>
                    <a:pt x="12499" y="13440"/>
                    <a:pt x="13918" y="10435"/>
                  </a:cubicBezTo>
                  <a:cubicBezTo>
                    <a:pt x="15382" y="7332"/>
                    <a:pt x="17059" y="3725"/>
                    <a:pt x="17059" y="621"/>
                  </a:cubicBezTo>
                  <a:cubicBezTo>
                    <a:pt x="17059" y="279"/>
                    <a:pt x="15779" y="0"/>
                    <a:pt x="14215" y="0"/>
                  </a:cubicBezTo>
                </a:path>
              </a:pathLst>
            </a:custGeom>
            <a:solidFill>
              <a:srgbClr val="FFD59E"/>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477"/>
            <p:cNvSpPr/>
            <p:nvPr/>
          </p:nvSpPr>
          <p:spPr>
            <a:xfrm>
              <a:off x="1177897" y="5148424"/>
              <a:ext cx="610372" cy="476074"/>
            </a:xfrm>
            <a:custGeom>
              <a:avLst/>
              <a:gdLst/>
              <a:ahLst/>
              <a:cxnLst>
                <a:cxn ang="0">
                  <a:pos x="wd2" y="hd2"/>
                </a:cxn>
                <a:cxn ang="5400000">
                  <a:pos x="wd2" y="hd2"/>
                </a:cxn>
                <a:cxn ang="10800000">
                  <a:pos x="wd2" y="hd2"/>
                </a:cxn>
                <a:cxn ang="16200000">
                  <a:pos x="wd2" y="hd2"/>
                </a:cxn>
              </a:cxnLst>
              <a:rect l="0" t="0" r="r" b="b"/>
              <a:pathLst>
                <a:path w="19316" h="21201" extrusionOk="0">
                  <a:moveTo>
                    <a:pt x="2467" y="0"/>
                  </a:moveTo>
                  <a:cubicBezTo>
                    <a:pt x="1161" y="1595"/>
                    <a:pt x="-150" y="6919"/>
                    <a:pt x="14" y="9608"/>
                  </a:cubicBezTo>
                  <a:cubicBezTo>
                    <a:pt x="177" y="12296"/>
                    <a:pt x="208" y="12582"/>
                    <a:pt x="1325" y="13387"/>
                  </a:cubicBezTo>
                  <a:cubicBezTo>
                    <a:pt x="2443" y="14190"/>
                    <a:pt x="2822" y="14277"/>
                    <a:pt x="3061" y="13565"/>
                  </a:cubicBezTo>
                  <a:cubicBezTo>
                    <a:pt x="3298" y="12856"/>
                    <a:pt x="5734" y="16062"/>
                    <a:pt x="6928" y="17069"/>
                  </a:cubicBezTo>
                  <a:cubicBezTo>
                    <a:pt x="8124" y="18077"/>
                    <a:pt x="9698" y="19622"/>
                    <a:pt x="12908" y="20723"/>
                  </a:cubicBezTo>
                  <a:cubicBezTo>
                    <a:pt x="14826" y="21381"/>
                    <a:pt x="17394" y="21600"/>
                    <a:pt x="18578" y="19776"/>
                  </a:cubicBezTo>
                  <a:cubicBezTo>
                    <a:pt x="21450" y="15345"/>
                    <a:pt x="15200" y="10513"/>
                    <a:pt x="12524" y="5770"/>
                  </a:cubicBezTo>
                  <a:cubicBezTo>
                    <a:pt x="13924" y="9285"/>
                    <a:pt x="17256" y="12498"/>
                    <a:pt x="13467" y="12691"/>
                  </a:cubicBezTo>
                  <a:cubicBezTo>
                    <a:pt x="6932" y="13023"/>
                    <a:pt x="2506" y="6692"/>
                    <a:pt x="2467" y="0"/>
                  </a:cubicBezTo>
                </a:path>
              </a:pathLst>
            </a:custGeom>
            <a:solidFill>
              <a:srgbClr val="8A9297"/>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Shape 478"/>
            <p:cNvSpPr/>
            <p:nvPr/>
          </p:nvSpPr>
          <p:spPr>
            <a:xfrm>
              <a:off x="39003" y="990681"/>
              <a:ext cx="2629825" cy="2829282"/>
            </a:xfrm>
            <a:custGeom>
              <a:avLst/>
              <a:gdLst/>
              <a:ahLst/>
              <a:cxnLst>
                <a:cxn ang="0">
                  <a:pos x="wd2" y="hd2"/>
                </a:cxn>
                <a:cxn ang="5400000">
                  <a:pos x="wd2" y="hd2"/>
                </a:cxn>
                <a:cxn ang="10800000">
                  <a:pos x="wd2" y="hd2"/>
                </a:cxn>
                <a:cxn ang="16200000">
                  <a:pos x="wd2" y="hd2"/>
                </a:cxn>
              </a:cxnLst>
              <a:rect l="0" t="0" r="r" b="b"/>
              <a:pathLst>
                <a:path w="21599" h="21506" extrusionOk="0">
                  <a:moveTo>
                    <a:pt x="21598" y="4427"/>
                  </a:moveTo>
                  <a:lnTo>
                    <a:pt x="19945" y="2885"/>
                  </a:lnTo>
                  <a:cubicBezTo>
                    <a:pt x="19943" y="2883"/>
                    <a:pt x="19939" y="2883"/>
                    <a:pt x="19937" y="2885"/>
                  </a:cubicBezTo>
                  <a:lnTo>
                    <a:pt x="17447" y="5167"/>
                  </a:lnTo>
                  <a:lnTo>
                    <a:pt x="13586" y="1543"/>
                  </a:lnTo>
                  <a:cubicBezTo>
                    <a:pt x="12457" y="862"/>
                    <a:pt x="10867" y="468"/>
                    <a:pt x="10247" y="0"/>
                  </a:cubicBezTo>
                  <a:cubicBezTo>
                    <a:pt x="9849" y="324"/>
                    <a:pt x="9551" y="409"/>
                    <a:pt x="9099" y="409"/>
                  </a:cubicBezTo>
                  <a:cubicBezTo>
                    <a:pt x="8648" y="409"/>
                    <a:pt x="8365" y="335"/>
                    <a:pt x="7967" y="10"/>
                  </a:cubicBezTo>
                  <a:cubicBezTo>
                    <a:pt x="7128" y="643"/>
                    <a:pt x="5735" y="902"/>
                    <a:pt x="4655" y="1543"/>
                  </a:cubicBezTo>
                  <a:cubicBezTo>
                    <a:pt x="4656" y="1543"/>
                    <a:pt x="4656" y="1543"/>
                    <a:pt x="4656" y="1543"/>
                  </a:cubicBezTo>
                  <a:cubicBezTo>
                    <a:pt x="4643" y="1554"/>
                    <a:pt x="251" y="13728"/>
                    <a:pt x="0" y="14703"/>
                  </a:cubicBezTo>
                  <a:cubicBezTo>
                    <a:pt x="0" y="14705"/>
                    <a:pt x="2" y="14708"/>
                    <a:pt x="5" y="14709"/>
                  </a:cubicBezTo>
                  <a:lnTo>
                    <a:pt x="2389" y="15235"/>
                  </a:lnTo>
                  <a:cubicBezTo>
                    <a:pt x="2392" y="15235"/>
                    <a:pt x="2394" y="15234"/>
                    <a:pt x="2395" y="15232"/>
                  </a:cubicBezTo>
                  <a:lnTo>
                    <a:pt x="5287" y="7047"/>
                  </a:lnTo>
                  <a:cubicBezTo>
                    <a:pt x="6003" y="8612"/>
                    <a:pt x="6179" y="9077"/>
                    <a:pt x="5239" y="11169"/>
                  </a:cubicBezTo>
                  <a:cubicBezTo>
                    <a:pt x="5029" y="11637"/>
                    <a:pt x="4852" y="12191"/>
                    <a:pt x="4716" y="12764"/>
                  </a:cubicBezTo>
                  <a:cubicBezTo>
                    <a:pt x="4767" y="12800"/>
                    <a:pt x="4821" y="12836"/>
                    <a:pt x="4878" y="12871"/>
                  </a:cubicBezTo>
                  <a:cubicBezTo>
                    <a:pt x="4469" y="14881"/>
                    <a:pt x="4292" y="17781"/>
                    <a:pt x="5198" y="21243"/>
                  </a:cubicBezTo>
                  <a:cubicBezTo>
                    <a:pt x="5570" y="21600"/>
                    <a:pt x="12728" y="21589"/>
                    <a:pt x="12967" y="21243"/>
                  </a:cubicBezTo>
                  <a:cubicBezTo>
                    <a:pt x="13814" y="17914"/>
                    <a:pt x="13661" y="14934"/>
                    <a:pt x="13273" y="12876"/>
                  </a:cubicBezTo>
                  <a:cubicBezTo>
                    <a:pt x="13338" y="12837"/>
                    <a:pt x="13401" y="12796"/>
                    <a:pt x="13461" y="12754"/>
                  </a:cubicBezTo>
                  <a:cubicBezTo>
                    <a:pt x="13313" y="12124"/>
                    <a:pt x="13115" y="11535"/>
                    <a:pt x="12879" y="11093"/>
                  </a:cubicBezTo>
                  <a:cubicBezTo>
                    <a:pt x="12791" y="10929"/>
                    <a:pt x="12713" y="10775"/>
                    <a:pt x="12644" y="10630"/>
                  </a:cubicBezTo>
                  <a:cubicBezTo>
                    <a:pt x="12597" y="10518"/>
                    <a:pt x="12551" y="10418"/>
                    <a:pt x="12508" y="10334"/>
                  </a:cubicBezTo>
                  <a:cubicBezTo>
                    <a:pt x="11654" y="8377"/>
                    <a:pt x="12594" y="8267"/>
                    <a:pt x="13199" y="6511"/>
                  </a:cubicBezTo>
                  <a:cubicBezTo>
                    <a:pt x="13527" y="5560"/>
                    <a:pt x="13455" y="4936"/>
                    <a:pt x="13337" y="4374"/>
                  </a:cubicBezTo>
                  <a:cubicBezTo>
                    <a:pt x="14726" y="5660"/>
                    <a:pt x="16473" y="7275"/>
                    <a:pt x="16709" y="7497"/>
                  </a:cubicBezTo>
                  <a:cubicBezTo>
                    <a:pt x="16995" y="7766"/>
                    <a:pt x="17661" y="8252"/>
                    <a:pt x="18358" y="7577"/>
                  </a:cubicBezTo>
                  <a:lnTo>
                    <a:pt x="21598" y="4433"/>
                  </a:lnTo>
                  <a:cubicBezTo>
                    <a:pt x="21599" y="4433"/>
                    <a:pt x="21600" y="4429"/>
                    <a:pt x="21598" y="4427"/>
                  </a:cubicBezTo>
                  <a:close/>
                </a:path>
              </a:pathLst>
            </a:custGeom>
            <a:solidFill>
              <a:srgbClr val="00BAF7"/>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479"/>
            <p:cNvSpPr/>
            <p:nvPr/>
          </p:nvSpPr>
          <p:spPr>
            <a:xfrm>
              <a:off x="39003" y="1076488"/>
              <a:ext cx="2629825" cy="2749166"/>
            </a:xfrm>
            <a:custGeom>
              <a:avLst/>
              <a:gdLst/>
              <a:ahLst/>
              <a:cxnLst>
                <a:cxn ang="0">
                  <a:pos x="wd2" y="hd2"/>
                </a:cxn>
                <a:cxn ang="5400000">
                  <a:pos x="wd2" y="hd2"/>
                </a:cxn>
                <a:cxn ang="10800000">
                  <a:pos x="wd2" y="hd2"/>
                </a:cxn>
                <a:cxn ang="16200000">
                  <a:pos x="wd2" y="hd2"/>
                </a:cxn>
              </a:cxnLst>
              <a:rect l="0" t="0" r="r" b="b"/>
              <a:pathLst>
                <a:path w="21599" h="21504" extrusionOk="0">
                  <a:moveTo>
                    <a:pt x="9160" y="13496"/>
                  </a:moveTo>
                  <a:cubicBezTo>
                    <a:pt x="9368" y="11038"/>
                    <a:pt x="9349" y="10737"/>
                    <a:pt x="9143" y="7869"/>
                  </a:cubicBezTo>
                  <a:lnTo>
                    <a:pt x="12055" y="3446"/>
                  </a:lnTo>
                  <a:lnTo>
                    <a:pt x="11667" y="2662"/>
                  </a:lnTo>
                  <a:lnTo>
                    <a:pt x="12511" y="2021"/>
                  </a:lnTo>
                  <a:lnTo>
                    <a:pt x="11605" y="28"/>
                  </a:lnTo>
                  <a:lnTo>
                    <a:pt x="12179" y="1853"/>
                  </a:lnTo>
                  <a:lnTo>
                    <a:pt x="11325" y="2485"/>
                  </a:lnTo>
                  <a:lnTo>
                    <a:pt x="11768" y="3088"/>
                  </a:lnTo>
                  <a:lnTo>
                    <a:pt x="9142" y="7857"/>
                  </a:lnTo>
                  <a:cubicBezTo>
                    <a:pt x="9142" y="7854"/>
                    <a:pt x="9142" y="7851"/>
                    <a:pt x="9142" y="7847"/>
                  </a:cubicBezTo>
                  <a:cubicBezTo>
                    <a:pt x="9141" y="7852"/>
                    <a:pt x="9141" y="7856"/>
                    <a:pt x="9141" y="7860"/>
                  </a:cubicBezTo>
                  <a:lnTo>
                    <a:pt x="9099" y="7935"/>
                  </a:lnTo>
                  <a:lnTo>
                    <a:pt x="9140" y="7874"/>
                  </a:lnTo>
                  <a:cubicBezTo>
                    <a:pt x="8933" y="10737"/>
                    <a:pt x="8940" y="11040"/>
                    <a:pt x="9148" y="13495"/>
                  </a:cubicBezTo>
                  <a:cubicBezTo>
                    <a:pt x="7455" y="13493"/>
                    <a:pt x="5775" y="13173"/>
                    <a:pt x="4878" y="12617"/>
                  </a:cubicBezTo>
                  <a:cubicBezTo>
                    <a:pt x="4469" y="14686"/>
                    <a:pt x="4292" y="17670"/>
                    <a:pt x="5198" y="21233"/>
                  </a:cubicBezTo>
                  <a:cubicBezTo>
                    <a:pt x="5570" y="21600"/>
                    <a:pt x="12728" y="21588"/>
                    <a:pt x="12967" y="21233"/>
                  </a:cubicBezTo>
                  <a:cubicBezTo>
                    <a:pt x="13814" y="17807"/>
                    <a:pt x="13661" y="14740"/>
                    <a:pt x="13273" y="12623"/>
                  </a:cubicBezTo>
                  <a:cubicBezTo>
                    <a:pt x="12300" y="13228"/>
                    <a:pt x="10725" y="13497"/>
                    <a:pt x="9160" y="13496"/>
                  </a:cubicBezTo>
                  <a:close/>
                  <a:moveTo>
                    <a:pt x="5042" y="6073"/>
                  </a:moveTo>
                  <a:cubicBezTo>
                    <a:pt x="4235" y="4229"/>
                    <a:pt x="5873" y="3243"/>
                    <a:pt x="4656" y="961"/>
                  </a:cubicBezTo>
                  <a:cubicBezTo>
                    <a:pt x="4643" y="974"/>
                    <a:pt x="251" y="13500"/>
                    <a:pt x="0" y="14503"/>
                  </a:cubicBezTo>
                  <a:cubicBezTo>
                    <a:pt x="0" y="14505"/>
                    <a:pt x="2" y="14508"/>
                    <a:pt x="5" y="14509"/>
                  </a:cubicBezTo>
                  <a:lnTo>
                    <a:pt x="2389" y="15050"/>
                  </a:lnTo>
                  <a:cubicBezTo>
                    <a:pt x="2391" y="15050"/>
                    <a:pt x="2394" y="15049"/>
                    <a:pt x="2395" y="15047"/>
                  </a:cubicBezTo>
                  <a:lnTo>
                    <a:pt x="5287" y="6625"/>
                  </a:lnTo>
                  <a:cubicBezTo>
                    <a:pt x="5211" y="6454"/>
                    <a:pt x="5129" y="6272"/>
                    <a:pt x="5042" y="6073"/>
                  </a:cubicBezTo>
                  <a:close/>
                  <a:moveTo>
                    <a:pt x="21598" y="3929"/>
                  </a:moveTo>
                  <a:lnTo>
                    <a:pt x="19945" y="2342"/>
                  </a:lnTo>
                  <a:cubicBezTo>
                    <a:pt x="19943" y="2340"/>
                    <a:pt x="19939" y="2340"/>
                    <a:pt x="19937" y="2342"/>
                  </a:cubicBezTo>
                  <a:lnTo>
                    <a:pt x="17447" y="4691"/>
                  </a:lnTo>
                  <a:lnTo>
                    <a:pt x="13586" y="961"/>
                  </a:lnTo>
                  <a:cubicBezTo>
                    <a:pt x="12902" y="2342"/>
                    <a:pt x="13167" y="3043"/>
                    <a:pt x="13337" y="3874"/>
                  </a:cubicBezTo>
                  <a:cubicBezTo>
                    <a:pt x="14726" y="5197"/>
                    <a:pt x="16473" y="6860"/>
                    <a:pt x="16709" y="7088"/>
                  </a:cubicBezTo>
                  <a:cubicBezTo>
                    <a:pt x="16995" y="7364"/>
                    <a:pt x="17661" y="7865"/>
                    <a:pt x="18358" y="7170"/>
                  </a:cubicBezTo>
                  <a:lnTo>
                    <a:pt x="21598" y="3935"/>
                  </a:lnTo>
                  <a:cubicBezTo>
                    <a:pt x="21599" y="3935"/>
                    <a:pt x="21600" y="3930"/>
                    <a:pt x="21598" y="3929"/>
                  </a:cubicBezTo>
                  <a:close/>
                  <a:moveTo>
                    <a:pt x="6143" y="3446"/>
                  </a:moveTo>
                  <a:lnTo>
                    <a:pt x="9099" y="7934"/>
                  </a:lnTo>
                  <a:lnTo>
                    <a:pt x="6431" y="3088"/>
                  </a:lnTo>
                  <a:lnTo>
                    <a:pt x="6873" y="2485"/>
                  </a:lnTo>
                  <a:lnTo>
                    <a:pt x="6020" y="1853"/>
                  </a:lnTo>
                  <a:lnTo>
                    <a:pt x="6832" y="0"/>
                  </a:lnTo>
                  <a:lnTo>
                    <a:pt x="5688" y="2021"/>
                  </a:lnTo>
                  <a:lnTo>
                    <a:pt x="6532" y="2662"/>
                  </a:lnTo>
                  <a:cubicBezTo>
                    <a:pt x="6532" y="2662"/>
                    <a:pt x="6143" y="3446"/>
                    <a:pt x="6143" y="3446"/>
                  </a:cubicBezTo>
                  <a:close/>
                </a:path>
              </a:pathLst>
            </a:custGeom>
            <a:solidFill>
              <a:srgbClr val="222B31">
                <a:alpha val="53389"/>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 name="Shape 480"/>
            <p:cNvSpPr/>
            <p:nvPr/>
          </p:nvSpPr>
          <p:spPr>
            <a:xfrm>
              <a:off x="2730224" y="936076"/>
              <a:ext cx="254564" cy="278330"/>
            </a:xfrm>
            <a:custGeom>
              <a:avLst/>
              <a:gdLst/>
              <a:ahLst/>
              <a:cxnLst>
                <a:cxn ang="0">
                  <a:pos x="wd2" y="hd2"/>
                </a:cxn>
                <a:cxn ang="5400000">
                  <a:pos x="wd2" y="hd2"/>
                </a:cxn>
                <a:cxn ang="10800000">
                  <a:pos x="wd2" y="hd2"/>
                </a:cxn>
                <a:cxn ang="16200000">
                  <a:pos x="wd2" y="hd2"/>
                </a:cxn>
              </a:cxnLst>
              <a:rect l="0" t="0" r="r" b="b"/>
              <a:pathLst>
                <a:path w="20802" h="20971" extrusionOk="0">
                  <a:moveTo>
                    <a:pt x="19564" y="510"/>
                  </a:moveTo>
                  <a:lnTo>
                    <a:pt x="19564" y="510"/>
                  </a:lnTo>
                  <a:cubicBezTo>
                    <a:pt x="20929" y="1339"/>
                    <a:pt x="21202" y="2877"/>
                    <a:pt x="20202" y="3955"/>
                  </a:cubicBezTo>
                  <a:lnTo>
                    <a:pt x="5574" y="20017"/>
                  </a:lnTo>
                  <a:cubicBezTo>
                    <a:pt x="4577" y="21092"/>
                    <a:pt x="2607" y="21285"/>
                    <a:pt x="1240" y="20460"/>
                  </a:cubicBezTo>
                  <a:cubicBezTo>
                    <a:pt x="-128" y="19635"/>
                    <a:pt x="-398" y="18101"/>
                    <a:pt x="601" y="17018"/>
                  </a:cubicBezTo>
                  <a:lnTo>
                    <a:pt x="15227" y="957"/>
                  </a:lnTo>
                  <a:cubicBezTo>
                    <a:pt x="16230" y="-120"/>
                    <a:pt x="18197" y="-315"/>
                    <a:pt x="19564" y="510"/>
                  </a:cubicBezTo>
                </a:path>
              </a:pathLst>
            </a:custGeom>
            <a:solidFill>
              <a:srgbClr val="FFDFC4"/>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 name="Shape 481"/>
            <p:cNvSpPr/>
            <p:nvPr/>
          </p:nvSpPr>
          <p:spPr>
            <a:xfrm>
              <a:off x="2550810" y="1092089"/>
              <a:ext cx="385409" cy="416883"/>
            </a:xfrm>
            <a:custGeom>
              <a:avLst/>
              <a:gdLst/>
              <a:ahLst/>
              <a:cxnLst>
                <a:cxn ang="0">
                  <a:pos x="wd2" y="hd2"/>
                </a:cxn>
                <a:cxn ang="5400000">
                  <a:pos x="wd2" y="hd2"/>
                </a:cxn>
                <a:cxn ang="10800000">
                  <a:pos x="wd2" y="hd2"/>
                </a:cxn>
                <a:cxn ang="16200000">
                  <a:pos x="wd2" y="hd2"/>
                </a:cxn>
              </a:cxnLst>
              <a:rect l="0" t="0" r="r" b="b"/>
              <a:pathLst>
                <a:path w="21600" h="21600" extrusionOk="0">
                  <a:moveTo>
                    <a:pt x="15486" y="0"/>
                  </a:moveTo>
                  <a:lnTo>
                    <a:pt x="2864" y="7354"/>
                  </a:lnTo>
                  <a:lnTo>
                    <a:pt x="0" y="15403"/>
                  </a:lnTo>
                  <a:lnTo>
                    <a:pt x="6807" y="21600"/>
                  </a:lnTo>
                  <a:lnTo>
                    <a:pt x="13132" y="17490"/>
                  </a:lnTo>
                  <a:cubicBezTo>
                    <a:pt x="16740" y="15142"/>
                    <a:pt x="20023" y="6109"/>
                    <a:pt x="21600" y="2161"/>
                  </a:cubicBezTo>
                  <a:cubicBezTo>
                    <a:pt x="21600" y="2161"/>
                    <a:pt x="15486" y="0"/>
                    <a:pt x="15486" y="0"/>
                  </a:cubicBezTo>
                  <a:close/>
                </a:path>
              </a:pathLst>
            </a:custGeom>
            <a:solidFill>
              <a:srgbClr val="DAB798"/>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 name="Shape 482"/>
            <p:cNvSpPr/>
            <p:nvPr/>
          </p:nvSpPr>
          <p:spPr>
            <a:xfrm>
              <a:off x="2566411" y="93607"/>
              <a:ext cx="665478" cy="1560609"/>
            </a:xfrm>
            <a:custGeom>
              <a:avLst/>
              <a:gdLst/>
              <a:ahLst/>
              <a:cxnLst>
                <a:cxn ang="0">
                  <a:pos x="wd2" y="hd2"/>
                </a:cxn>
                <a:cxn ang="5400000">
                  <a:pos x="wd2" y="hd2"/>
                </a:cxn>
                <a:cxn ang="10800000">
                  <a:pos x="wd2" y="hd2"/>
                </a:cxn>
                <a:cxn ang="16200000">
                  <a:pos x="wd2" y="hd2"/>
                </a:cxn>
              </a:cxnLst>
              <a:rect l="0" t="0" r="r" b="b"/>
              <a:pathLst>
                <a:path w="21600" h="21600" extrusionOk="0">
                  <a:moveTo>
                    <a:pt x="20920" y="0"/>
                  </a:moveTo>
                  <a:lnTo>
                    <a:pt x="21600" y="117"/>
                  </a:lnTo>
                  <a:lnTo>
                    <a:pt x="2071" y="21600"/>
                  </a:lnTo>
                  <a:lnTo>
                    <a:pt x="0" y="21244"/>
                  </a:lnTo>
                  <a:cubicBezTo>
                    <a:pt x="0" y="21244"/>
                    <a:pt x="20920" y="0"/>
                    <a:pt x="20920" y="0"/>
                  </a:cubicBezTo>
                  <a:close/>
                </a:path>
              </a:pathLst>
            </a:custGeom>
            <a:solidFill>
              <a:srgbClr val="6B3728"/>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483"/>
            <p:cNvSpPr/>
            <p:nvPr/>
          </p:nvSpPr>
          <p:spPr>
            <a:xfrm>
              <a:off x="2589813" y="1021884"/>
              <a:ext cx="223445" cy="277586"/>
            </a:xfrm>
            <a:custGeom>
              <a:avLst/>
              <a:gdLst/>
              <a:ahLst/>
              <a:cxnLst>
                <a:cxn ang="0">
                  <a:pos x="wd2" y="hd2"/>
                </a:cxn>
                <a:cxn ang="5400000">
                  <a:pos x="wd2" y="hd2"/>
                </a:cxn>
                <a:cxn ang="10800000">
                  <a:pos x="wd2" y="hd2"/>
                </a:cxn>
                <a:cxn ang="16200000">
                  <a:pos x="wd2" y="hd2"/>
                </a:cxn>
              </a:cxnLst>
              <a:rect l="0" t="0" r="r" b="b"/>
              <a:pathLst>
                <a:path w="20936" h="21053" extrusionOk="0">
                  <a:moveTo>
                    <a:pt x="1195" y="19520"/>
                  </a:moveTo>
                  <a:lnTo>
                    <a:pt x="2845" y="21053"/>
                  </a:lnTo>
                  <a:lnTo>
                    <a:pt x="4672" y="19466"/>
                  </a:lnTo>
                  <a:lnTo>
                    <a:pt x="19335" y="6721"/>
                  </a:lnTo>
                  <a:cubicBezTo>
                    <a:pt x="20989" y="5286"/>
                    <a:pt x="21196" y="3900"/>
                    <a:pt x="20701" y="2616"/>
                  </a:cubicBezTo>
                  <a:cubicBezTo>
                    <a:pt x="20282" y="1528"/>
                    <a:pt x="18447" y="-547"/>
                    <a:pt x="17666" y="134"/>
                  </a:cubicBezTo>
                  <a:lnTo>
                    <a:pt x="1052" y="14634"/>
                  </a:lnTo>
                  <a:cubicBezTo>
                    <a:pt x="-404" y="15896"/>
                    <a:pt x="-340" y="18099"/>
                    <a:pt x="1195" y="19520"/>
                  </a:cubicBezTo>
                </a:path>
              </a:pathLst>
            </a:custGeom>
            <a:solidFill>
              <a:srgbClr val="FFDFC4"/>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Shape 484"/>
            <p:cNvSpPr/>
            <p:nvPr/>
          </p:nvSpPr>
          <p:spPr>
            <a:xfrm>
              <a:off x="748861" y="265221"/>
              <a:ext cx="787546" cy="898526"/>
            </a:xfrm>
            <a:custGeom>
              <a:avLst/>
              <a:gdLst/>
              <a:ahLst/>
              <a:cxnLst>
                <a:cxn ang="0">
                  <a:pos x="wd2" y="hd2"/>
                </a:cxn>
                <a:cxn ang="5400000">
                  <a:pos x="wd2" y="hd2"/>
                </a:cxn>
                <a:cxn ang="10800000">
                  <a:pos x="wd2" y="hd2"/>
                </a:cxn>
                <a:cxn ang="16200000">
                  <a:pos x="wd2" y="hd2"/>
                </a:cxn>
              </a:cxnLst>
              <a:rect l="0" t="0" r="r" b="b"/>
              <a:pathLst>
                <a:path w="21600" h="21600" extrusionOk="0">
                  <a:moveTo>
                    <a:pt x="15496" y="2101"/>
                  </a:moveTo>
                  <a:cubicBezTo>
                    <a:pt x="13601" y="4474"/>
                    <a:pt x="11094" y="6657"/>
                    <a:pt x="8985" y="7466"/>
                  </a:cubicBezTo>
                  <a:cubicBezTo>
                    <a:pt x="11134" y="6420"/>
                    <a:pt x="12687" y="3080"/>
                    <a:pt x="12866" y="0"/>
                  </a:cubicBezTo>
                  <a:cubicBezTo>
                    <a:pt x="9469" y="3492"/>
                    <a:pt x="3675" y="7833"/>
                    <a:pt x="0" y="9316"/>
                  </a:cubicBezTo>
                  <a:cubicBezTo>
                    <a:pt x="401" y="10168"/>
                    <a:pt x="951" y="10702"/>
                    <a:pt x="1453" y="10629"/>
                  </a:cubicBezTo>
                  <a:cubicBezTo>
                    <a:pt x="1613" y="10606"/>
                    <a:pt x="1753" y="10523"/>
                    <a:pt x="1873" y="10393"/>
                  </a:cubicBezTo>
                  <a:cubicBezTo>
                    <a:pt x="3058" y="13399"/>
                    <a:pt x="4942" y="16048"/>
                    <a:pt x="7149" y="17538"/>
                  </a:cubicBezTo>
                  <a:lnTo>
                    <a:pt x="7149" y="21600"/>
                  </a:lnTo>
                  <a:lnTo>
                    <a:pt x="14628" y="21600"/>
                  </a:lnTo>
                  <a:lnTo>
                    <a:pt x="14628" y="17611"/>
                  </a:lnTo>
                  <a:cubicBezTo>
                    <a:pt x="16867" y="16146"/>
                    <a:pt x="18784" y="13482"/>
                    <a:pt x="19989" y="10452"/>
                  </a:cubicBezTo>
                  <a:cubicBezTo>
                    <a:pt x="20096" y="10548"/>
                    <a:pt x="20216" y="10609"/>
                    <a:pt x="20350" y="10629"/>
                  </a:cubicBezTo>
                  <a:cubicBezTo>
                    <a:pt x="20772" y="10690"/>
                    <a:pt x="21228" y="10325"/>
                    <a:pt x="21600" y="9703"/>
                  </a:cubicBezTo>
                  <a:cubicBezTo>
                    <a:pt x="19542" y="8402"/>
                    <a:pt x="17251" y="5282"/>
                    <a:pt x="15496" y="2101"/>
                  </a:cubicBezTo>
                  <a:close/>
                </a:path>
              </a:pathLst>
            </a:custGeom>
            <a:solidFill>
              <a:srgbClr val="FFC000"/>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485"/>
            <p:cNvSpPr/>
            <p:nvPr/>
          </p:nvSpPr>
          <p:spPr>
            <a:xfrm>
              <a:off x="2745826" y="1294906"/>
              <a:ext cx="112536" cy="83542"/>
            </a:xfrm>
            <a:custGeom>
              <a:avLst/>
              <a:gdLst/>
              <a:ahLst/>
              <a:cxnLst>
                <a:cxn ang="0">
                  <a:pos x="wd2" y="hd2"/>
                </a:cxn>
                <a:cxn ang="5400000">
                  <a:pos x="wd2" y="hd2"/>
                </a:cxn>
                <a:cxn ang="10800000">
                  <a:pos x="wd2" y="hd2"/>
                </a:cxn>
                <a:cxn ang="16200000">
                  <a:pos x="wd2" y="hd2"/>
                </a:cxn>
              </a:cxnLst>
              <a:rect l="0" t="0" r="r" b="b"/>
              <a:pathLst>
                <a:path w="20055" h="19662" extrusionOk="0">
                  <a:moveTo>
                    <a:pt x="19031" y="3557"/>
                  </a:moveTo>
                  <a:lnTo>
                    <a:pt x="19031" y="3557"/>
                  </a:lnTo>
                  <a:cubicBezTo>
                    <a:pt x="20826" y="6837"/>
                    <a:pt x="20197" y="10980"/>
                    <a:pt x="17641" y="12763"/>
                  </a:cubicBezTo>
                  <a:lnTo>
                    <a:pt x="8956" y="18843"/>
                  </a:lnTo>
                  <a:cubicBezTo>
                    <a:pt x="6405" y="20629"/>
                    <a:pt x="2826" y="19394"/>
                    <a:pt x="1034" y="16116"/>
                  </a:cubicBezTo>
                  <a:cubicBezTo>
                    <a:pt x="-774" y="12831"/>
                    <a:pt x="-145" y="8691"/>
                    <a:pt x="2411" y="6908"/>
                  </a:cubicBezTo>
                  <a:lnTo>
                    <a:pt x="11103" y="827"/>
                  </a:lnTo>
                  <a:cubicBezTo>
                    <a:pt x="13657" y="-971"/>
                    <a:pt x="17226" y="264"/>
                    <a:pt x="19031" y="3557"/>
                  </a:cubicBezTo>
                </a:path>
              </a:pathLst>
            </a:custGeom>
            <a:solidFill>
              <a:srgbClr val="FFDFC4"/>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486"/>
            <p:cNvSpPr/>
            <p:nvPr/>
          </p:nvSpPr>
          <p:spPr>
            <a:xfrm>
              <a:off x="2777028" y="1193498"/>
              <a:ext cx="122316" cy="92574"/>
            </a:xfrm>
            <a:custGeom>
              <a:avLst/>
              <a:gdLst/>
              <a:ahLst/>
              <a:cxnLst>
                <a:cxn ang="0">
                  <a:pos x="wd2" y="hd2"/>
                </a:cxn>
                <a:cxn ang="5400000">
                  <a:pos x="wd2" y="hd2"/>
                </a:cxn>
                <a:cxn ang="10800000">
                  <a:pos x="wd2" y="hd2"/>
                </a:cxn>
                <a:cxn ang="16200000">
                  <a:pos x="wd2" y="hd2"/>
                </a:cxn>
              </a:cxnLst>
              <a:rect l="0" t="0" r="r" b="b"/>
              <a:pathLst>
                <a:path w="19954" h="19578" extrusionOk="0">
                  <a:moveTo>
                    <a:pt x="18858" y="3699"/>
                  </a:moveTo>
                  <a:lnTo>
                    <a:pt x="18858" y="3699"/>
                  </a:lnTo>
                  <a:cubicBezTo>
                    <a:pt x="20778" y="7124"/>
                    <a:pt x="20103" y="11445"/>
                    <a:pt x="17389" y="13314"/>
                  </a:cubicBezTo>
                  <a:lnTo>
                    <a:pt x="9520" y="18719"/>
                  </a:lnTo>
                  <a:cubicBezTo>
                    <a:pt x="6811" y="20588"/>
                    <a:pt x="3006" y="19300"/>
                    <a:pt x="1091" y="15868"/>
                  </a:cubicBezTo>
                  <a:cubicBezTo>
                    <a:pt x="-822" y="12453"/>
                    <a:pt x="-152" y="8124"/>
                    <a:pt x="2569" y="6262"/>
                  </a:cubicBezTo>
                  <a:lnTo>
                    <a:pt x="10435" y="860"/>
                  </a:lnTo>
                  <a:cubicBezTo>
                    <a:pt x="13155" y="-1012"/>
                    <a:pt x="16947" y="276"/>
                    <a:pt x="18858" y="3699"/>
                  </a:cubicBezTo>
                </a:path>
              </a:pathLst>
            </a:custGeom>
            <a:solidFill>
              <a:srgbClr val="FFDFC4"/>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487"/>
            <p:cNvSpPr/>
            <p:nvPr/>
          </p:nvSpPr>
          <p:spPr>
            <a:xfrm>
              <a:off x="2816031" y="1092089"/>
              <a:ext cx="122342" cy="92538"/>
            </a:xfrm>
            <a:custGeom>
              <a:avLst/>
              <a:gdLst/>
              <a:ahLst/>
              <a:cxnLst>
                <a:cxn ang="0">
                  <a:pos x="wd2" y="hd2"/>
                </a:cxn>
                <a:cxn ang="5400000">
                  <a:pos x="wd2" y="hd2"/>
                </a:cxn>
                <a:cxn ang="10800000">
                  <a:pos x="wd2" y="hd2"/>
                </a:cxn>
                <a:cxn ang="16200000">
                  <a:pos x="wd2" y="hd2"/>
                </a:cxn>
              </a:cxnLst>
              <a:rect l="0" t="0" r="r" b="b"/>
              <a:pathLst>
                <a:path w="19956" h="19587" extrusionOk="0">
                  <a:moveTo>
                    <a:pt x="18868" y="3710"/>
                  </a:moveTo>
                  <a:lnTo>
                    <a:pt x="18868" y="3710"/>
                  </a:lnTo>
                  <a:cubicBezTo>
                    <a:pt x="20780" y="7134"/>
                    <a:pt x="20102" y="11460"/>
                    <a:pt x="17386" y="13332"/>
                  </a:cubicBezTo>
                  <a:lnTo>
                    <a:pt x="9521" y="18732"/>
                  </a:lnTo>
                  <a:cubicBezTo>
                    <a:pt x="6807" y="20594"/>
                    <a:pt x="3006" y="19312"/>
                    <a:pt x="1092" y="15878"/>
                  </a:cubicBezTo>
                  <a:cubicBezTo>
                    <a:pt x="-820" y="12454"/>
                    <a:pt x="-154" y="8133"/>
                    <a:pt x="2566" y="6264"/>
                  </a:cubicBezTo>
                  <a:lnTo>
                    <a:pt x="10432" y="856"/>
                  </a:lnTo>
                  <a:cubicBezTo>
                    <a:pt x="13150" y="-1006"/>
                    <a:pt x="16948" y="272"/>
                    <a:pt x="18868" y="3710"/>
                  </a:cubicBezTo>
                </a:path>
              </a:pathLst>
            </a:custGeom>
            <a:solidFill>
              <a:srgbClr val="FFDFC4"/>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488"/>
            <p:cNvSpPr/>
            <p:nvPr/>
          </p:nvSpPr>
          <p:spPr>
            <a:xfrm>
              <a:off x="2745826" y="1021884"/>
              <a:ext cx="137725" cy="349010"/>
            </a:xfrm>
            <a:custGeom>
              <a:avLst/>
              <a:gdLst/>
              <a:ahLst/>
              <a:cxnLst>
                <a:cxn ang="0">
                  <a:pos x="wd2" y="hd2"/>
                </a:cxn>
                <a:cxn ang="5400000">
                  <a:pos x="wd2" y="hd2"/>
                </a:cxn>
                <a:cxn ang="10800000">
                  <a:pos x="wd2" y="hd2"/>
                </a:cxn>
                <a:cxn ang="16200000">
                  <a:pos x="wd2" y="hd2"/>
                </a:cxn>
              </a:cxnLst>
              <a:rect l="0" t="0" r="r" b="b"/>
              <a:pathLst>
                <a:path w="20991" h="21287" extrusionOk="0">
                  <a:moveTo>
                    <a:pt x="20175" y="6837"/>
                  </a:moveTo>
                  <a:cubicBezTo>
                    <a:pt x="18759" y="6053"/>
                    <a:pt x="15941" y="5756"/>
                    <a:pt x="13922" y="6188"/>
                  </a:cubicBezTo>
                  <a:lnTo>
                    <a:pt x="13162" y="6346"/>
                  </a:lnTo>
                  <a:cubicBezTo>
                    <a:pt x="11137" y="6774"/>
                    <a:pt x="10644" y="7764"/>
                    <a:pt x="12066" y="8550"/>
                  </a:cubicBezTo>
                  <a:cubicBezTo>
                    <a:pt x="13483" y="9331"/>
                    <a:pt x="16306" y="9626"/>
                    <a:pt x="18325" y="9201"/>
                  </a:cubicBezTo>
                  <a:lnTo>
                    <a:pt x="19085" y="9041"/>
                  </a:lnTo>
                  <a:cubicBezTo>
                    <a:pt x="21109" y="8615"/>
                    <a:pt x="21600" y="7625"/>
                    <a:pt x="20175" y="6837"/>
                  </a:cubicBezTo>
                  <a:close/>
                  <a:moveTo>
                    <a:pt x="3055" y="18338"/>
                  </a:moveTo>
                  <a:lnTo>
                    <a:pt x="2358" y="18484"/>
                  </a:lnTo>
                  <a:cubicBezTo>
                    <a:pt x="499" y="18876"/>
                    <a:pt x="44" y="19783"/>
                    <a:pt x="1347" y="20508"/>
                  </a:cubicBezTo>
                  <a:cubicBezTo>
                    <a:pt x="2661" y="21229"/>
                    <a:pt x="5247" y="21499"/>
                    <a:pt x="7100" y="21107"/>
                  </a:cubicBezTo>
                  <a:lnTo>
                    <a:pt x="7796" y="20961"/>
                  </a:lnTo>
                  <a:cubicBezTo>
                    <a:pt x="9652" y="20570"/>
                    <a:pt x="10113" y="19657"/>
                    <a:pt x="8802" y="18934"/>
                  </a:cubicBezTo>
                  <a:cubicBezTo>
                    <a:pt x="7500" y="18213"/>
                    <a:pt x="4908" y="17942"/>
                    <a:pt x="3055" y="18338"/>
                  </a:cubicBezTo>
                  <a:close/>
                  <a:moveTo>
                    <a:pt x="8127" y="12519"/>
                  </a:moveTo>
                  <a:lnTo>
                    <a:pt x="7362" y="12677"/>
                  </a:lnTo>
                  <a:cubicBezTo>
                    <a:pt x="5338" y="13104"/>
                    <a:pt x="4852" y="14095"/>
                    <a:pt x="6273" y="14883"/>
                  </a:cubicBezTo>
                  <a:cubicBezTo>
                    <a:pt x="7687" y="15667"/>
                    <a:pt x="10513" y="15960"/>
                    <a:pt x="12526" y="15532"/>
                  </a:cubicBezTo>
                  <a:lnTo>
                    <a:pt x="13286" y="15375"/>
                  </a:lnTo>
                  <a:cubicBezTo>
                    <a:pt x="15309" y="14948"/>
                    <a:pt x="15808" y="13957"/>
                    <a:pt x="14379" y="13171"/>
                  </a:cubicBezTo>
                  <a:cubicBezTo>
                    <a:pt x="12968" y="12385"/>
                    <a:pt x="10146" y="12092"/>
                    <a:pt x="8127" y="12519"/>
                  </a:cubicBezTo>
                  <a:close/>
                  <a:moveTo>
                    <a:pt x="7221" y="1086"/>
                  </a:moveTo>
                  <a:cubicBezTo>
                    <a:pt x="7441" y="898"/>
                    <a:pt x="7185" y="438"/>
                    <a:pt x="6527" y="136"/>
                  </a:cubicBezTo>
                  <a:cubicBezTo>
                    <a:pt x="6005" y="-101"/>
                    <a:pt x="5587" y="25"/>
                    <a:pt x="5374" y="116"/>
                  </a:cubicBezTo>
                  <a:lnTo>
                    <a:pt x="0" y="2472"/>
                  </a:lnTo>
                  <a:cubicBezTo>
                    <a:pt x="2654" y="3400"/>
                    <a:pt x="5734" y="2353"/>
                    <a:pt x="7221" y="1086"/>
                  </a:cubicBezTo>
                  <a:close/>
                </a:path>
              </a:pathLst>
            </a:custGeom>
            <a:solidFill>
              <a:srgbClr val="FFECDC"/>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Shape 489"/>
            <p:cNvSpPr/>
            <p:nvPr/>
          </p:nvSpPr>
          <p:spPr>
            <a:xfrm>
              <a:off x="2550810" y="1201298"/>
              <a:ext cx="167674" cy="278273"/>
            </a:xfrm>
            <a:custGeom>
              <a:avLst/>
              <a:gdLst/>
              <a:ahLst/>
              <a:cxnLst>
                <a:cxn ang="0">
                  <a:pos x="wd2" y="hd2"/>
                </a:cxn>
                <a:cxn ang="5400000">
                  <a:pos x="wd2" y="hd2"/>
                </a:cxn>
                <a:cxn ang="10800000">
                  <a:pos x="wd2" y="hd2"/>
                </a:cxn>
                <a:cxn ang="16200000">
                  <a:pos x="wd2" y="hd2"/>
                </a:cxn>
              </a:cxnLst>
              <a:rect l="0" t="0" r="r" b="b"/>
              <a:pathLst>
                <a:path w="17502" h="21600" extrusionOk="0">
                  <a:moveTo>
                    <a:pt x="14389" y="2184"/>
                  </a:moveTo>
                  <a:cubicBezTo>
                    <a:pt x="13429" y="1293"/>
                    <a:pt x="12439" y="576"/>
                    <a:pt x="11438" y="0"/>
                  </a:cubicBezTo>
                  <a:lnTo>
                    <a:pt x="5334" y="2863"/>
                  </a:lnTo>
                  <a:lnTo>
                    <a:pt x="0" y="14921"/>
                  </a:lnTo>
                  <a:lnTo>
                    <a:pt x="9120" y="21600"/>
                  </a:lnTo>
                  <a:cubicBezTo>
                    <a:pt x="14777" y="16512"/>
                    <a:pt x="21600" y="7239"/>
                    <a:pt x="14389" y="2184"/>
                  </a:cubicBezTo>
                  <a:close/>
                </a:path>
              </a:pathLst>
            </a:custGeom>
            <a:solidFill>
              <a:srgbClr val="FFDFC4"/>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490"/>
            <p:cNvSpPr/>
            <p:nvPr/>
          </p:nvSpPr>
          <p:spPr>
            <a:xfrm>
              <a:off x="1014083" y="998482"/>
              <a:ext cx="272696" cy="147806"/>
            </a:xfrm>
            <a:custGeom>
              <a:avLst/>
              <a:gdLst/>
              <a:ahLst/>
              <a:cxnLst>
                <a:cxn ang="0">
                  <a:pos x="wd2" y="hd2"/>
                </a:cxn>
                <a:cxn ang="5400000">
                  <a:pos x="wd2" y="hd2"/>
                </a:cxn>
                <a:cxn ang="10800000">
                  <a:pos x="wd2" y="hd2"/>
                </a:cxn>
                <a:cxn ang="16200000">
                  <a:pos x="wd2" y="hd2"/>
                </a:cxn>
              </a:cxnLst>
              <a:rect l="0" t="0" r="r" b="b"/>
              <a:pathLst>
                <a:path w="21600" h="21600" extrusionOk="0">
                  <a:moveTo>
                    <a:pt x="21600" y="616"/>
                  </a:moveTo>
                  <a:lnTo>
                    <a:pt x="21600" y="448"/>
                  </a:lnTo>
                  <a:cubicBezTo>
                    <a:pt x="18251" y="5063"/>
                    <a:pt x="14652" y="7724"/>
                    <a:pt x="10958" y="7724"/>
                  </a:cubicBezTo>
                  <a:cubicBezTo>
                    <a:pt x="7148" y="7724"/>
                    <a:pt x="3439" y="4888"/>
                    <a:pt x="0" y="0"/>
                  </a:cubicBezTo>
                  <a:lnTo>
                    <a:pt x="0" y="73"/>
                  </a:lnTo>
                  <a:lnTo>
                    <a:pt x="10919" y="21600"/>
                  </a:lnTo>
                  <a:cubicBezTo>
                    <a:pt x="10919" y="21600"/>
                    <a:pt x="21600" y="616"/>
                    <a:pt x="21600" y="616"/>
                  </a:cubicBezTo>
                  <a:close/>
                </a:path>
              </a:pathLst>
            </a:custGeom>
            <a:solidFill>
              <a:srgbClr val="434F5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491"/>
            <p:cNvSpPr/>
            <p:nvPr/>
          </p:nvSpPr>
          <p:spPr>
            <a:xfrm>
              <a:off x="928276" y="990681"/>
              <a:ext cx="443773" cy="1088979"/>
            </a:xfrm>
            <a:custGeom>
              <a:avLst/>
              <a:gdLst/>
              <a:ahLst/>
              <a:cxnLst>
                <a:cxn ang="0">
                  <a:pos x="wd2" y="hd2"/>
                </a:cxn>
                <a:cxn ang="5400000">
                  <a:pos x="wd2" y="hd2"/>
                </a:cxn>
                <a:cxn ang="10800000">
                  <a:pos x="wd2" y="hd2"/>
                </a:cxn>
                <a:cxn ang="16200000">
                  <a:pos x="wd2" y="hd2"/>
                </a:cxn>
              </a:cxnLst>
              <a:rect l="0" t="0" r="r" b="b"/>
              <a:pathLst>
                <a:path w="21600" h="21600" extrusionOk="0">
                  <a:moveTo>
                    <a:pt x="17491" y="2"/>
                  </a:moveTo>
                  <a:cubicBezTo>
                    <a:pt x="17491" y="2"/>
                    <a:pt x="17490" y="2"/>
                    <a:pt x="17490" y="2"/>
                  </a:cubicBezTo>
                  <a:lnTo>
                    <a:pt x="17482" y="0"/>
                  </a:lnTo>
                  <a:lnTo>
                    <a:pt x="17440" y="18"/>
                  </a:lnTo>
                  <a:cubicBezTo>
                    <a:pt x="17377" y="39"/>
                    <a:pt x="17313" y="60"/>
                    <a:pt x="17248" y="80"/>
                  </a:cubicBezTo>
                  <a:lnTo>
                    <a:pt x="17248" y="101"/>
                  </a:lnTo>
                  <a:lnTo>
                    <a:pt x="10682" y="2951"/>
                  </a:lnTo>
                  <a:lnTo>
                    <a:pt x="11205" y="3371"/>
                  </a:lnTo>
                  <a:lnTo>
                    <a:pt x="10159" y="3371"/>
                  </a:lnTo>
                  <a:lnTo>
                    <a:pt x="10682" y="2951"/>
                  </a:lnTo>
                  <a:lnTo>
                    <a:pt x="3976" y="30"/>
                  </a:lnTo>
                  <a:lnTo>
                    <a:pt x="3976" y="28"/>
                  </a:lnTo>
                  <a:lnTo>
                    <a:pt x="3974" y="28"/>
                  </a:lnTo>
                  <a:lnTo>
                    <a:pt x="3972" y="29"/>
                  </a:lnTo>
                  <a:lnTo>
                    <a:pt x="3971" y="28"/>
                  </a:lnTo>
                  <a:lnTo>
                    <a:pt x="3949" y="34"/>
                  </a:lnTo>
                  <a:lnTo>
                    <a:pt x="0" y="971"/>
                  </a:lnTo>
                  <a:lnTo>
                    <a:pt x="45" y="961"/>
                  </a:lnTo>
                  <a:lnTo>
                    <a:pt x="103" y="1075"/>
                  </a:lnTo>
                  <a:lnTo>
                    <a:pt x="1" y="1102"/>
                  </a:lnTo>
                  <a:lnTo>
                    <a:pt x="238" y="1338"/>
                  </a:lnTo>
                  <a:lnTo>
                    <a:pt x="10499" y="21346"/>
                  </a:lnTo>
                  <a:lnTo>
                    <a:pt x="10744" y="21600"/>
                  </a:lnTo>
                  <a:lnTo>
                    <a:pt x="21586" y="917"/>
                  </a:lnTo>
                  <a:lnTo>
                    <a:pt x="21600" y="920"/>
                  </a:lnTo>
                  <a:cubicBezTo>
                    <a:pt x="21600" y="920"/>
                    <a:pt x="17491" y="2"/>
                    <a:pt x="17491" y="2"/>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Shape 492"/>
            <p:cNvSpPr/>
            <p:nvPr/>
          </p:nvSpPr>
          <p:spPr>
            <a:xfrm>
              <a:off x="1060887" y="1138893"/>
              <a:ext cx="178749" cy="945787"/>
            </a:xfrm>
            <a:custGeom>
              <a:avLst/>
              <a:gdLst/>
              <a:ahLst/>
              <a:cxnLst>
                <a:cxn ang="0">
                  <a:pos x="wd2" y="hd2"/>
                </a:cxn>
                <a:cxn ang="5400000">
                  <a:pos x="wd2" y="hd2"/>
                </a:cxn>
                <a:cxn ang="10800000">
                  <a:pos x="wd2" y="hd2"/>
                </a:cxn>
                <a:cxn ang="16200000">
                  <a:pos x="wd2" y="hd2"/>
                </a:cxn>
              </a:cxnLst>
              <a:rect l="0" t="0" r="r" b="b"/>
              <a:pathLst>
                <a:path w="21600" h="21600" extrusionOk="0">
                  <a:moveTo>
                    <a:pt x="16130" y="6825"/>
                  </a:moveTo>
                  <a:cubicBezTo>
                    <a:pt x="18183" y="6061"/>
                    <a:pt x="18379" y="5279"/>
                    <a:pt x="16257" y="4393"/>
                  </a:cubicBezTo>
                  <a:lnTo>
                    <a:pt x="18351" y="3555"/>
                  </a:lnTo>
                  <a:lnTo>
                    <a:pt x="10589" y="0"/>
                  </a:lnTo>
                  <a:lnTo>
                    <a:pt x="2963" y="3498"/>
                  </a:lnTo>
                  <a:lnTo>
                    <a:pt x="5202" y="4394"/>
                  </a:lnTo>
                  <a:cubicBezTo>
                    <a:pt x="3076" y="5280"/>
                    <a:pt x="3278" y="6062"/>
                    <a:pt x="5335" y="6825"/>
                  </a:cubicBezTo>
                  <a:lnTo>
                    <a:pt x="0" y="16801"/>
                  </a:lnTo>
                  <a:lnTo>
                    <a:pt x="10592" y="21600"/>
                  </a:lnTo>
                  <a:lnTo>
                    <a:pt x="21600" y="16801"/>
                  </a:lnTo>
                  <a:cubicBezTo>
                    <a:pt x="21600" y="16801"/>
                    <a:pt x="16130" y="6825"/>
                    <a:pt x="16130" y="6825"/>
                  </a:cubicBezTo>
                  <a:close/>
                </a:path>
              </a:pathLst>
            </a:custGeom>
            <a:solidFill>
              <a:srgbClr val="F62400"/>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493"/>
            <p:cNvSpPr/>
            <p:nvPr/>
          </p:nvSpPr>
          <p:spPr>
            <a:xfrm>
              <a:off x="928276" y="1021884"/>
              <a:ext cx="440784" cy="380621"/>
            </a:xfrm>
            <a:custGeom>
              <a:avLst/>
              <a:gdLst/>
              <a:ahLst/>
              <a:cxnLst>
                <a:cxn ang="0">
                  <a:pos x="wd2" y="hd2"/>
                </a:cxn>
                <a:cxn ang="5400000">
                  <a:pos x="wd2" y="hd2"/>
                </a:cxn>
                <a:cxn ang="10800000">
                  <a:pos x="wd2" y="hd2"/>
                </a:cxn>
                <a:cxn ang="16200000">
                  <a:pos x="wd2" y="hd2"/>
                </a:cxn>
              </a:cxnLst>
              <a:rect l="0" t="0" r="r" b="b"/>
              <a:pathLst>
                <a:path w="21600" h="21600" extrusionOk="0">
                  <a:moveTo>
                    <a:pt x="21599" y="1331"/>
                  </a:moveTo>
                  <a:lnTo>
                    <a:pt x="15672" y="17920"/>
                  </a:lnTo>
                  <a:lnTo>
                    <a:pt x="10757" y="6701"/>
                  </a:lnTo>
                  <a:lnTo>
                    <a:pt x="15569" y="21600"/>
                  </a:lnTo>
                  <a:lnTo>
                    <a:pt x="21600" y="1332"/>
                  </a:lnTo>
                  <a:cubicBezTo>
                    <a:pt x="21600" y="1332"/>
                    <a:pt x="21599" y="1331"/>
                    <a:pt x="21599" y="1331"/>
                  </a:cubicBezTo>
                  <a:close/>
                  <a:moveTo>
                    <a:pt x="3" y="1412"/>
                  </a:moveTo>
                  <a:lnTo>
                    <a:pt x="1840" y="0"/>
                  </a:lnTo>
                  <a:lnTo>
                    <a:pt x="0" y="1412"/>
                  </a:lnTo>
                  <a:lnTo>
                    <a:pt x="5948" y="21600"/>
                  </a:lnTo>
                  <a:lnTo>
                    <a:pt x="10757" y="6701"/>
                  </a:lnTo>
                  <a:lnTo>
                    <a:pt x="5843" y="17917"/>
                  </a:lnTo>
                  <a:cubicBezTo>
                    <a:pt x="5843" y="17917"/>
                    <a:pt x="3" y="1412"/>
                    <a:pt x="3" y="1412"/>
                  </a:cubicBezTo>
                  <a:close/>
                </a:path>
              </a:pathLst>
            </a:custGeom>
            <a:solidFill>
              <a:srgbClr val="D6D6D6"/>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35" name="Group 501"/>
          <p:cNvGrpSpPr/>
          <p:nvPr/>
        </p:nvGrpSpPr>
        <p:grpSpPr>
          <a:xfrm>
            <a:off x="4113345" y="10521012"/>
            <a:ext cx="1110655" cy="1630747"/>
            <a:chOff x="0" y="0"/>
            <a:chExt cx="1110654" cy="1630746"/>
          </a:xfrm>
        </p:grpSpPr>
        <p:sp>
          <p:nvSpPr>
            <p:cNvPr id="36" name="Shape 495"/>
            <p:cNvSpPr/>
            <p:nvPr/>
          </p:nvSpPr>
          <p:spPr>
            <a:xfrm>
              <a:off x="0" y="592677"/>
              <a:ext cx="1110406" cy="1038069"/>
            </a:xfrm>
            <a:custGeom>
              <a:avLst/>
              <a:gdLst/>
              <a:ahLst/>
              <a:cxnLst>
                <a:cxn ang="0">
                  <a:pos x="wd2" y="hd2"/>
                </a:cxn>
                <a:cxn ang="5400000">
                  <a:pos x="wd2" y="hd2"/>
                </a:cxn>
                <a:cxn ang="10800000">
                  <a:pos x="wd2" y="hd2"/>
                </a:cxn>
                <a:cxn ang="16200000">
                  <a:pos x="wd2" y="hd2"/>
                </a:cxn>
              </a:cxnLst>
              <a:rect l="0" t="0" r="r" b="b"/>
              <a:pathLst>
                <a:path w="21336" h="21516" extrusionOk="0">
                  <a:moveTo>
                    <a:pt x="8394" y="0"/>
                  </a:moveTo>
                  <a:lnTo>
                    <a:pt x="8394" y="1974"/>
                  </a:lnTo>
                  <a:cubicBezTo>
                    <a:pt x="9166" y="2826"/>
                    <a:pt x="12291" y="2832"/>
                    <a:pt x="12985" y="2081"/>
                  </a:cubicBezTo>
                  <a:lnTo>
                    <a:pt x="12985" y="0"/>
                  </a:lnTo>
                  <a:lnTo>
                    <a:pt x="8394" y="0"/>
                  </a:lnTo>
                  <a:close/>
                  <a:moveTo>
                    <a:pt x="7738" y="2270"/>
                  </a:moveTo>
                  <a:lnTo>
                    <a:pt x="6770" y="3052"/>
                  </a:lnTo>
                  <a:cubicBezTo>
                    <a:pt x="5386" y="3402"/>
                    <a:pt x="3657" y="3660"/>
                    <a:pt x="2598" y="4294"/>
                  </a:cubicBezTo>
                  <a:cubicBezTo>
                    <a:pt x="2227" y="4381"/>
                    <a:pt x="1947" y="4636"/>
                    <a:pt x="1775" y="5133"/>
                  </a:cubicBezTo>
                  <a:cubicBezTo>
                    <a:pt x="1736" y="5214"/>
                    <a:pt x="1699" y="5299"/>
                    <a:pt x="1676" y="5388"/>
                  </a:cubicBezTo>
                  <a:cubicBezTo>
                    <a:pt x="1680" y="5398"/>
                    <a:pt x="1686" y="5410"/>
                    <a:pt x="1691" y="5421"/>
                  </a:cubicBezTo>
                  <a:cubicBezTo>
                    <a:pt x="1686" y="5442"/>
                    <a:pt x="1680" y="5465"/>
                    <a:pt x="1676" y="5487"/>
                  </a:cubicBezTo>
                  <a:cubicBezTo>
                    <a:pt x="1164" y="7970"/>
                    <a:pt x="604" y="13410"/>
                    <a:pt x="13" y="18492"/>
                  </a:cubicBezTo>
                  <a:cubicBezTo>
                    <a:pt x="-139" y="19794"/>
                    <a:pt x="1116" y="20352"/>
                    <a:pt x="1523" y="20466"/>
                  </a:cubicBezTo>
                  <a:cubicBezTo>
                    <a:pt x="2250" y="20669"/>
                    <a:pt x="2931" y="20821"/>
                    <a:pt x="3628" y="20951"/>
                  </a:cubicBezTo>
                  <a:cubicBezTo>
                    <a:pt x="3627" y="20954"/>
                    <a:pt x="3621" y="20957"/>
                    <a:pt x="3620" y="20960"/>
                  </a:cubicBezTo>
                  <a:cubicBezTo>
                    <a:pt x="4199" y="21086"/>
                    <a:pt x="4874" y="21190"/>
                    <a:pt x="5603" y="21272"/>
                  </a:cubicBezTo>
                  <a:cubicBezTo>
                    <a:pt x="5681" y="21284"/>
                    <a:pt x="5752" y="21294"/>
                    <a:pt x="5832" y="21305"/>
                  </a:cubicBezTo>
                  <a:lnTo>
                    <a:pt x="5832" y="21297"/>
                  </a:lnTo>
                  <a:cubicBezTo>
                    <a:pt x="8707" y="21600"/>
                    <a:pt x="12439" y="21582"/>
                    <a:pt x="15280" y="21280"/>
                  </a:cubicBezTo>
                  <a:lnTo>
                    <a:pt x="15280" y="21305"/>
                  </a:lnTo>
                  <a:cubicBezTo>
                    <a:pt x="16951" y="21062"/>
                    <a:pt x="18254" y="20910"/>
                    <a:pt x="19764" y="20417"/>
                  </a:cubicBezTo>
                  <a:cubicBezTo>
                    <a:pt x="20102" y="20307"/>
                    <a:pt x="21461" y="19716"/>
                    <a:pt x="21327" y="18574"/>
                  </a:cubicBezTo>
                  <a:cubicBezTo>
                    <a:pt x="20708" y="13277"/>
                    <a:pt x="20114" y="7819"/>
                    <a:pt x="19634" y="5520"/>
                  </a:cubicBezTo>
                  <a:cubicBezTo>
                    <a:pt x="19617" y="5437"/>
                    <a:pt x="19592" y="5368"/>
                    <a:pt x="19566" y="5297"/>
                  </a:cubicBezTo>
                  <a:cubicBezTo>
                    <a:pt x="19568" y="5293"/>
                    <a:pt x="19572" y="5285"/>
                    <a:pt x="19573" y="5281"/>
                  </a:cubicBezTo>
                  <a:cubicBezTo>
                    <a:pt x="18958" y="3847"/>
                    <a:pt x="16263" y="3382"/>
                    <a:pt x="14289" y="2953"/>
                  </a:cubicBezTo>
                  <a:cubicBezTo>
                    <a:pt x="14091" y="2813"/>
                    <a:pt x="13670" y="2515"/>
                    <a:pt x="13343" y="2279"/>
                  </a:cubicBezTo>
                  <a:cubicBezTo>
                    <a:pt x="13187" y="2394"/>
                    <a:pt x="13028" y="2492"/>
                    <a:pt x="12870" y="2583"/>
                  </a:cubicBezTo>
                  <a:cubicBezTo>
                    <a:pt x="12860" y="2579"/>
                    <a:pt x="12850" y="2579"/>
                    <a:pt x="12840" y="2575"/>
                  </a:cubicBezTo>
                  <a:cubicBezTo>
                    <a:pt x="10856" y="3728"/>
                    <a:pt x="8756" y="2952"/>
                    <a:pt x="7738" y="2270"/>
                  </a:cubicBezTo>
                  <a:close/>
                </a:path>
              </a:pathLst>
            </a:custGeom>
            <a:solidFill>
              <a:srgbClr val="00B392"/>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496"/>
            <p:cNvSpPr/>
            <p:nvPr/>
          </p:nvSpPr>
          <p:spPr>
            <a:xfrm>
              <a:off x="280872" y="-1"/>
              <a:ext cx="548859" cy="706421"/>
            </a:xfrm>
            <a:custGeom>
              <a:avLst/>
              <a:gdLst/>
              <a:ahLst/>
              <a:cxnLst>
                <a:cxn ang="0">
                  <a:pos x="wd2" y="hd2"/>
                </a:cxn>
                <a:cxn ang="5400000">
                  <a:pos x="wd2" y="hd2"/>
                </a:cxn>
                <a:cxn ang="10800000">
                  <a:pos x="wd2" y="hd2"/>
                </a:cxn>
                <a:cxn ang="16200000">
                  <a:pos x="wd2" y="hd2"/>
                </a:cxn>
              </a:cxnLst>
              <a:rect l="0" t="0" r="r" b="b"/>
              <a:pathLst>
                <a:path w="15565" h="20746" extrusionOk="0">
                  <a:moveTo>
                    <a:pt x="7730" y="20746"/>
                  </a:moveTo>
                  <a:cubicBezTo>
                    <a:pt x="14274" y="20746"/>
                    <a:pt x="18129" y="8408"/>
                    <a:pt x="13599" y="2589"/>
                  </a:cubicBezTo>
                  <a:cubicBezTo>
                    <a:pt x="11412" y="-222"/>
                    <a:pt x="5999" y="-854"/>
                    <a:pt x="4266" y="1236"/>
                  </a:cubicBezTo>
                  <a:cubicBezTo>
                    <a:pt x="-3471" y="3798"/>
                    <a:pt x="305" y="20746"/>
                    <a:pt x="7730" y="20746"/>
                  </a:cubicBezTo>
                </a:path>
              </a:pathLst>
            </a:custGeom>
            <a:solidFill>
              <a:srgbClr val="8A9297"/>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38" name="Group 500"/>
            <p:cNvGrpSpPr/>
            <p:nvPr/>
          </p:nvGrpSpPr>
          <p:grpSpPr>
            <a:xfrm>
              <a:off x="49" y="717659"/>
              <a:ext cx="1110605" cy="905043"/>
              <a:chOff x="0" y="0"/>
              <a:chExt cx="1110604" cy="905041"/>
            </a:xfrm>
          </p:grpSpPr>
          <p:sp>
            <p:nvSpPr>
              <p:cNvPr id="39" name="Shape 497"/>
              <p:cNvSpPr/>
              <p:nvPr/>
            </p:nvSpPr>
            <p:spPr>
              <a:xfrm>
                <a:off x="795665" y="132610"/>
                <a:ext cx="314940" cy="772432"/>
              </a:xfrm>
              <a:custGeom>
                <a:avLst/>
                <a:gdLst/>
                <a:ahLst/>
                <a:cxnLst>
                  <a:cxn ang="0">
                    <a:pos x="wd2" y="hd2"/>
                  </a:cxn>
                  <a:cxn ang="5400000">
                    <a:pos x="wd2" y="hd2"/>
                  </a:cxn>
                  <a:cxn ang="10800000">
                    <a:pos x="wd2" y="hd2"/>
                  </a:cxn>
                  <a:cxn ang="16200000">
                    <a:pos x="wd2" y="hd2"/>
                  </a:cxn>
                </a:cxnLst>
                <a:rect l="0" t="0" r="r" b="b"/>
                <a:pathLst>
                  <a:path w="21165" h="21600" extrusionOk="0">
                    <a:moveTo>
                      <a:pt x="21133" y="17912"/>
                    </a:moveTo>
                    <a:cubicBezTo>
                      <a:pt x="18965" y="10765"/>
                      <a:pt x="16898" y="3409"/>
                      <a:pt x="15223" y="307"/>
                    </a:cubicBezTo>
                    <a:cubicBezTo>
                      <a:pt x="15163" y="196"/>
                      <a:pt x="15080" y="96"/>
                      <a:pt x="14987" y="0"/>
                    </a:cubicBezTo>
                    <a:cubicBezTo>
                      <a:pt x="11390" y="3205"/>
                      <a:pt x="4833" y="18236"/>
                      <a:pt x="7679" y="21119"/>
                    </a:cubicBezTo>
                    <a:cubicBezTo>
                      <a:pt x="5477" y="21299"/>
                      <a:pt x="2867" y="21448"/>
                      <a:pt x="0" y="21566"/>
                    </a:cubicBezTo>
                    <a:lnTo>
                      <a:pt x="8" y="21600"/>
                    </a:lnTo>
                    <a:cubicBezTo>
                      <a:pt x="5853" y="21272"/>
                      <a:pt x="10393" y="21064"/>
                      <a:pt x="15674" y="20399"/>
                    </a:cubicBezTo>
                    <a:cubicBezTo>
                      <a:pt x="16856" y="20251"/>
                      <a:pt x="21600" y="19453"/>
                      <a:pt x="21133" y="17912"/>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 name="Shape 498"/>
              <p:cNvSpPr/>
              <p:nvPr/>
            </p:nvSpPr>
            <p:spPr>
              <a:xfrm>
                <a:off x="0" y="140411"/>
                <a:ext cx="198333" cy="749213"/>
              </a:xfrm>
              <a:custGeom>
                <a:avLst/>
                <a:gdLst/>
                <a:ahLst/>
                <a:cxnLst>
                  <a:cxn ang="0">
                    <a:pos x="wd2" y="hd2"/>
                  </a:cxn>
                  <a:cxn ang="5400000">
                    <a:pos x="wd2" y="hd2"/>
                  </a:cxn>
                  <a:cxn ang="10800000">
                    <a:pos x="wd2" y="hd2"/>
                  </a:cxn>
                  <a:cxn ang="16200000">
                    <a:pos x="wd2" y="hd2"/>
                  </a:cxn>
                </a:cxnLst>
                <a:rect l="0" t="0" r="r" b="b"/>
                <a:pathLst>
                  <a:path w="18214" h="21600" extrusionOk="0">
                    <a:moveTo>
                      <a:pt x="8081" y="0"/>
                    </a:moveTo>
                    <a:cubicBezTo>
                      <a:pt x="8059" y="29"/>
                      <a:pt x="8032" y="55"/>
                      <a:pt x="8011" y="85"/>
                    </a:cubicBezTo>
                    <a:cubicBezTo>
                      <a:pt x="5567" y="3540"/>
                      <a:pt x="2886" y="11109"/>
                      <a:pt x="61" y="18178"/>
                    </a:cubicBezTo>
                    <a:cubicBezTo>
                      <a:pt x="-666" y="19989"/>
                      <a:pt x="5343" y="20767"/>
                      <a:pt x="7287" y="20925"/>
                    </a:cubicBezTo>
                    <a:cubicBezTo>
                      <a:pt x="10761" y="21208"/>
                      <a:pt x="13994" y="21419"/>
                      <a:pt x="17323" y="21600"/>
                    </a:cubicBezTo>
                    <a:cubicBezTo>
                      <a:pt x="20934" y="18284"/>
                      <a:pt x="12704" y="2958"/>
                      <a:pt x="8081" y="0"/>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 name="Shape 499"/>
              <p:cNvSpPr/>
              <p:nvPr/>
            </p:nvSpPr>
            <p:spPr>
              <a:xfrm>
                <a:off x="351028" y="0"/>
                <a:ext cx="402210" cy="87263"/>
              </a:xfrm>
              <a:custGeom>
                <a:avLst/>
                <a:gdLst/>
                <a:ahLst/>
                <a:cxnLst>
                  <a:cxn ang="0">
                    <a:pos x="wd2" y="hd2"/>
                  </a:cxn>
                  <a:cxn ang="5400000">
                    <a:pos x="wd2" y="hd2"/>
                  </a:cxn>
                  <a:cxn ang="10800000">
                    <a:pos x="wd2" y="hd2"/>
                  </a:cxn>
                  <a:cxn ang="16200000">
                    <a:pos x="wd2" y="hd2"/>
                  </a:cxn>
                </a:cxnLst>
                <a:rect l="0" t="0" r="r" b="b"/>
                <a:pathLst>
                  <a:path w="21600" h="15403" extrusionOk="0">
                    <a:moveTo>
                      <a:pt x="21600" y="4261"/>
                    </a:moveTo>
                    <a:cubicBezTo>
                      <a:pt x="21600" y="4261"/>
                      <a:pt x="21480" y="4000"/>
                      <a:pt x="21283" y="3578"/>
                    </a:cubicBezTo>
                    <a:cubicBezTo>
                      <a:pt x="19752" y="2562"/>
                      <a:pt x="18377" y="1571"/>
                      <a:pt x="17325" y="432"/>
                    </a:cubicBezTo>
                    <a:cubicBezTo>
                      <a:pt x="16752" y="1433"/>
                      <a:pt x="16176" y="2250"/>
                      <a:pt x="15599" y="2919"/>
                    </a:cubicBezTo>
                    <a:cubicBezTo>
                      <a:pt x="15567" y="2960"/>
                      <a:pt x="15534" y="3005"/>
                      <a:pt x="15501" y="3042"/>
                    </a:cubicBezTo>
                    <a:cubicBezTo>
                      <a:pt x="15248" y="3329"/>
                      <a:pt x="14997" y="3570"/>
                      <a:pt x="14745" y="3800"/>
                    </a:cubicBezTo>
                    <a:cubicBezTo>
                      <a:pt x="14668" y="3871"/>
                      <a:pt x="14591" y="3941"/>
                      <a:pt x="14514" y="4004"/>
                    </a:cubicBezTo>
                    <a:cubicBezTo>
                      <a:pt x="14267" y="4213"/>
                      <a:pt x="14021" y="4400"/>
                      <a:pt x="13776" y="4552"/>
                    </a:cubicBezTo>
                    <a:cubicBezTo>
                      <a:pt x="13710" y="4597"/>
                      <a:pt x="13644" y="4630"/>
                      <a:pt x="13578" y="4666"/>
                    </a:cubicBezTo>
                    <a:cubicBezTo>
                      <a:pt x="12765" y="5138"/>
                      <a:pt x="11962" y="5352"/>
                      <a:pt x="11178" y="5335"/>
                    </a:cubicBezTo>
                    <a:cubicBezTo>
                      <a:pt x="11133" y="5331"/>
                      <a:pt x="11088" y="5339"/>
                      <a:pt x="11042" y="5335"/>
                    </a:cubicBezTo>
                    <a:cubicBezTo>
                      <a:pt x="10815" y="5325"/>
                      <a:pt x="10590" y="5286"/>
                      <a:pt x="10366" y="5241"/>
                    </a:cubicBezTo>
                    <a:cubicBezTo>
                      <a:pt x="10275" y="5221"/>
                      <a:pt x="10183" y="5202"/>
                      <a:pt x="10092" y="5178"/>
                    </a:cubicBezTo>
                    <a:cubicBezTo>
                      <a:pt x="9883" y="5120"/>
                      <a:pt x="9675" y="5054"/>
                      <a:pt x="9469" y="4972"/>
                    </a:cubicBezTo>
                    <a:cubicBezTo>
                      <a:pt x="9372" y="4931"/>
                      <a:pt x="9275" y="4884"/>
                      <a:pt x="9178" y="4838"/>
                    </a:cubicBezTo>
                    <a:cubicBezTo>
                      <a:pt x="8977" y="4740"/>
                      <a:pt x="8776" y="4647"/>
                      <a:pt x="8580" y="4527"/>
                    </a:cubicBezTo>
                    <a:cubicBezTo>
                      <a:pt x="8545" y="4506"/>
                      <a:pt x="8512" y="4480"/>
                      <a:pt x="8477" y="4456"/>
                    </a:cubicBezTo>
                    <a:cubicBezTo>
                      <a:pt x="8085" y="4210"/>
                      <a:pt x="7705" y="3918"/>
                      <a:pt x="7334" y="3589"/>
                    </a:cubicBezTo>
                    <a:cubicBezTo>
                      <a:pt x="7208" y="3479"/>
                      <a:pt x="7082" y="3375"/>
                      <a:pt x="6959" y="3257"/>
                    </a:cubicBezTo>
                    <a:cubicBezTo>
                      <a:pt x="6814" y="3114"/>
                      <a:pt x="6673" y="2969"/>
                      <a:pt x="6531" y="2817"/>
                    </a:cubicBezTo>
                    <a:cubicBezTo>
                      <a:pt x="6397" y="2676"/>
                      <a:pt x="6264" y="2529"/>
                      <a:pt x="6133" y="2380"/>
                    </a:cubicBezTo>
                    <a:cubicBezTo>
                      <a:pt x="6005" y="2231"/>
                      <a:pt x="5879" y="2084"/>
                      <a:pt x="5755" y="1928"/>
                    </a:cubicBezTo>
                    <a:cubicBezTo>
                      <a:pt x="5611" y="1749"/>
                      <a:pt x="5473" y="1566"/>
                      <a:pt x="5335" y="1382"/>
                    </a:cubicBezTo>
                    <a:cubicBezTo>
                      <a:pt x="5230" y="1240"/>
                      <a:pt x="5123" y="1105"/>
                      <a:pt x="5021" y="959"/>
                    </a:cubicBezTo>
                    <a:cubicBezTo>
                      <a:pt x="4800" y="645"/>
                      <a:pt x="4588" y="324"/>
                      <a:pt x="4384" y="0"/>
                    </a:cubicBezTo>
                    <a:cubicBezTo>
                      <a:pt x="3316" y="1794"/>
                      <a:pt x="1878" y="3167"/>
                      <a:pt x="274" y="4404"/>
                    </a:cubicBezTo>
                    <a:lnTo>
                      <a:pt x="0" y="5084"/>
                    </a:lnTo>
                    <a:cubicBezTo>
                      <a:pt x="3715" y="16176"/>
                      <a:pt x="16514" y="21600"/>
                      <a:pt x="21600" y="4261"/>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42" name="Group 509"/>
          <p:cNvGrpSpPr/>
          <p:nvPr/>
        </p:nvGrpSpPr>
        <p:grpSpPr>
          <a:xfrm>
            <a:off x="2998127" y="10458607"/>
            <a:ext cx="1006249" cy="1477451"/>
            <a:chOff x="0" y="0"/>
            <a:chExt cx="1006248" cy="1477450"/>
          </a:xfrm>
        </p:grpSpPr>
        <p:sp>
          <p:nvSpPr>
            <p:cNvPr id="43" name="Shape 503"/>
            <p:cNvSpPr/>
            <p:nvPr/>
          </p:nvSpPr>
          <p:spPr>
            <a:xfrm>
              <a:off x="0" y="536964"/>
              <a:ext cx="1006024" cy="940487"/>
            </a:xfrm>
            <a:custGeom>
              <a:avLst/>
              <a:gdLst/>
              <a:ahLst/>
              <a:cxnLst>
                <a:cxn ang="0">
                  <a:pos x="wd2" y="hd2"/>
                </a:cxn>
                <a:cxn ang="5400000">
                  <a:pos x="wd2" y="hd2"/>
                </a:cxn>
                <a:cxn ang="10800000">
                  <a:pos x="wd2" y="hd2"/>
                </a:cxn>
                <a:cxn ang="16200000">
                  <a:pos x="wd2" y="hd2"/>
                </a:cxn>
              </a:cxnLst>
              <a:rect l="0" t="0" r="r" b="b"/>
              <a:pathLst>
                <a:path w="21336" h="21516" extrusionOk="0">
                  <a:moveTo>
                    <a:pt x="8394" y="0"/>
                  </a:moveTo>
                  <a:lnTo>
                    <a:pt x="8394" y="1974"/>
                  </a:lnTo>
                  <a:cubicBezTo>
                    <a:pt x="9166" y="2826"/>
                    <a:pt x="12291" y="2832"/>
                    <a:pt x="12985" y="2081"/>
                  </a:cubicBezTo>
                  <a:lnTo>
                    <a:pt x="12985" y="0"/>
                  </a:lnTo>
                  <a:lnTo>
                    <a:pt x="8394" y="0"/>
                  </a:lnTo>
                  <a:close/>
                  <a:moveTo>
                    <a:pt x="7738" y="2270"/>
                  </a:moveTo>
                  <a:lnTo>
                    <a:pt x="6770" y="3052"/>
                  </a:lnTo>
                  <a:cubicBezTo>
                    <a:pt x="5386" y="3402"/>
                    <a:pt x="3657" y="3660"/>
                    <a:pt x="2598" y="4294"/>
                  </a:cubicBezTo>
                  <a:cubicBezTo>
                    <a:pt x="2227" y="4381"/>
                    <a:pt x="1947" y="4636"/>
                    <a:pt x="1775" y="5133"/>
                  </a:cubicBezTo>
                  <a:cubicBezTo>
                    <a:pt x="1736" y="5214"/>
                    <a:pt x="1699" y="5299"/>
                    <a:pt x="1676" y="5388"/>
                  </a:cubicBezTo>
                  <a:cubicBezTo>
                    <a:pt x="1680" y="5398"/>
                    <a:pt x="1686" y="5410"/>
                    <a:pt x="1691" y="5421"/>
                  </a:cubicBezTo>
                  <a:cubicBezTo>
                    <a:pt x="1686" y="5442"/>
                    <a:pt x="1680" y="5465"/>
                    <a:pt x="1676" y="5487"/>
                  </a:cubicBezTo>
                  <a:cubicBezTo>
                    <a:pt x="1164" y="7970"/>
                    <a:pt x="604" y="13410"/>
                    <a:pt x="13" y="18492"/>
                  </a:cubicBezTo>
                  <a:cubicBezTo>
                    <a:pt x="-139" y="19794"/>
                    <a:pt x="1116" y="20352"/>
                    <a:pt x="1523" y="20466"/>
                  </a:cubicBezTo>
                  <a:cubicBezTo>
                    <a:pt x="2250" y="20669"/>
                    <a:pt x="2931" y="20821"/>
                    <a:pt x="3628" y="20951"/>
                  </a:cubicBezTo>
                  <a:cubicBezTo>
                    <a:pt x="3627" y="20954"/>
                    <a:pt x="3621" y="20957"/>
                    <a:pt x="3620" y="20960"/>
                  </a:cubicBezTo>
                  <a:cubicBezTo>
                    <a:pt x="4199" y="21086"/>
                    <a:pt x="4874" y="21190"/>
                    <a:pt x="5603" y="21272"/>
                  </a:cubicBezTo>
                  <a:cubicBezTo>
                    <a:pt x="5681" y="21284"/>
                    <a:pt x="5752" y="21294"/>
                    <a:pt x="5832" y="21305"/>
                  </a:cubicBezTo>
                  <a:lnTo>
                    <a:pt x="5832" y="21297"/>
                  </a:lnTo>
                  <a:cubicBezTo>
                    <a:pt x="8707" y="21600"/>
                    <a:pt x="12439" y="21582"/>
                    <a:pt x="15280" y="21280"/>
                  </a:cubicBezTo>
                  <a:lnTo>
                    <a:pt x="15280" y="21305"/>
                  </a:lnTo>
                  <a:cubicBezTo>
                    <a:pt x="16951" y="21062"/>
                    <a:pt x="18254" y="20910"/>
                    <a:pt x="19764" y="20417"/>
                  </a:cubicBezTo>
                  <a:cubicBezTo>
                    <a:pt x="20102" y="20307"/>
                    <a:pt x="21461" y="19716"/>
                    <a:pt x="21327" y="18574"/>
                  </a:cubicBezTo>
                  <a:cubicBezTo>
                    <a:pt x="20708" y="13277"/>
                    <a:pt x="20114" y="7819"/>
                    <a:pt x="19634" y="5520"/>
                  </a:cubicBezTo>
                  <a:cubicBezTo>
                    <a:pt x="19617" y="5437"/>
                    <a:pt x="19592" y="5368"/>
                    <a:pt x="19566" y="5297"/>
                  </a:cubicBezTo>
                  <a:cubicBezTo>
                    <a:pt x="19568" y="5293"/>
                    <a:pt x="19572" y="5285"/>
                    <a:pt x="19573" y="5281"/>
                  </a:cubicBezTo>
                  <a:cubicBezTo>
                    <a:pt x="18958" y="3847"/>
                    <a:pt x="16263" y="3382"/>
                    <a:pt x="14289" y="2953"/>
                  </a:cubicBezTo>
                  <a:cubicBezTo>
                    <a:pt x="14091" y="2813"/>
                    <a:pt x="13670" y="2515"/>
                    <a:pt x="13343" y="2279"/>
                  </a:cubicBezTo>
                  <a:cubicBezTo>
                    <a:pt x="13187" y="2394"/>
                    <a:pt x="13028" y="2492"/>
                    <a:pt x="12870" y="2583"/>
                  </a:cubicBezTo>
                  <a:cubicBezTo>
                    <a:pt x="12860" y="2579"/>
                    <a:pt x="12850" y="2579"/>
                    <a:pt x="12840" y="2575"/>
                  </a:cubicBezTo>
                  <a:cubicBezTo>
                    <a:pt x="10856" y="3728"/>
                    <a:pt x="8756" y="2952"/>
                    <a:pt x="7738" y="2270"/>
                  </a:cubicBezTo>
                  <a:close/>
                </a:path>
              </a:pathLst>
            </a:custGeom>
            <a:solidFill>
              <a:srgbClr val="89C600"/>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 name="Shape 504"/>
            <p:cNvSpPr/>
            <p:nvPr/>
          </p:nvSpPr>
          <p:spPr>
            <a:xfrm>
              <a:off x="254469" y="-1"/>
              <a:ext cx="497265" cy="640015"/>
            </a:xfrm>
            <a:custGeom>
              <a:avLst/>
              <a:gdLst/>
              <a:ahLst/>
              <a:cxnLst>
                <a:cxn ang="0">
                  <a:pos x="wd2" y="hd2"/>
                </a:cxn>
                <a:cxn ang="5400000">
                  <a:pos x="wd2" y="hd2"/>
                </a:cxn>
                <a:cxn ang="10800000">
                  <a:pos x="wd2" y="hd2"/>
                </a:cxn>
                <a:cxn ang="16200000">
                  <a:pos x="wd2" y="hd2"/>
                </a:cxn>
              </a:cxnLst>
              <a:rect l="0" t="0" r="r" b="b"/>
              <a:pathLst>
                <a:path w="15565" h="20746" extrusionOk="0">
                  <a:moveTo>
                    <a:pt x="7730" y="20746"/>
                  </a:moveTo>
                  <a:cubicBezTo>
                    <a:pt x="14274" y="20746"/>
                    <a:pt x="18129" y="8408"/>
                    <a:pt x="13599" y="2589"/>
                  </a:cubicBezTo>
                  <a:cubicBezTo>
                    <a:pt x="11412" y="-222"/>
                    <a:pt x="5999" y="-854"/>
                    <a:pt x="4266" y="1236"/>
                  </a:cubicBezTo>
                  <a:cubicBezTo>
                    <a:pt x="-3471" y="3798"/>
                    <a:pt x="305" y="20746"/>
                    <a:pt x="7730" y="20746"/>
                  </a:cubicBezTo>
                </a:path>
              </a:pathLst>
            </a:custGeom>
            <a:solidFill>
              <a:srgbClr val="8A9297"/>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45" name="Group 508"/>
            <p:cNvGrpSpPr/>
            <p:nvPr/>
          </p:nvGrpSpPr>
          <p:grpSpPr>
            <a:xfrm>
              <a:off x="44" y="650196"/>
              <a:ext cx="1006205" cy="819966"/>
              <a:chOff x="0" y="0"/>
              <a:chExt cx="1006204" cy="819964"/>
            </a:xfrm>
          </p:grpSpPr>
          <p:sp>
            <p:nvSpPr>
              <p:cNvPr id="46" name="Shape 505"/>
              <p:cNvSpPr/>
              <p:nvPr/>
            </p:nvSpPr>
            <p:spPr>
              <a:xfrm>
                <a:off x="720870" y="120144"/>
                <a:ext cx="285335" cy="699821"/>
              </a:xfrm>
              <a:custGeom>
                <a:avLst/>
                <a:gdLst/>
                <a:ahLst/>
                <a:cxnLst>
                  <a:cxn ang="0">
                    <a:pos x="wd2" y="hd2"/>
                  </a:cxn>
                  <a:cxn ang="5400000">
                    <a:pos x="wd2" y="hd2"/>
                  </a:cxn>
                  <a:cxn ang="10800000">
                    <a:pos x="wd2" y="hd2"/>
                  </a:cxn>
                  <a:cxn ang="16200000">
                    <a:pos x="wd2" y="hd2"/>
                  </a:cxn>
                </a:cxnLst>
                <a:rect l="0" t="0" r="r" b="b"/>
                <a:pathLst>
                  <a:path w="21165" h="21600" extrusionOk="0">
                    <a:moveTo>
                      <a:pt x="21133" y="17912"/>
                    </a:moveTo>
                    <a:cubicBezTo>
                      <a:pt x="18965" y="10765"/>
                      <a:pt x="16898" y="3409"/>
                      <a:pt x="15223" y="307"/>
                    </a:cubicBezTo>
                    <a:cubicBezTo>
                      <a:pt x="15163" y="196"/>
                      <a:pt x="15080" y="96"/>
                      <a:pt x="14987" y="0"/>
                    </a:cubicBezTo>
                    <a:cubicBezTo>
                      <a:pt x="11390" y="3205"/>
                      <a:pt x="4833" y="18236"/>
                      <a:pt x="7679" y="21119"/>
                    </a:cubicBezTo>
                    <a:cubicBezTo>
                      <a:pt x="5477" y="21299"/>
                      <a:pt x="2867" y="21448"/>
                      <a:pt x="0" y="21566"/>
                    </a:cubicBezTo>
                    <a:lnTo>
                      <a:pt x="8" y="21600"/>
                    </a:lnTo>
                    <a:cubicBezTo>
                      <a:pt x="5853" y="21272"/>
                      <a:pt x="10393" y="21064"/>
                      <a:pt x="15674" y="20399"/>
                    </a:cubicBezTo>
                    <a:cubicBezTo>
                      <a:pt x="16856" y="20251"/>
                      <a:pt x="21600" y="19453"/>
                      <a:pt x="21133" y="17912"/>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 name="Shape 506"/>
              <p:cNvSpPr/>
              <p:nvPr/>
            </p:nvSpPr>
            <p:spPr>
              <a:xfrm>
                <a:off x="0" y="127212"/>
                <a:ext cx="179689" cy="678784"/>
              </a:xfrm>
              <a:custGeom>
                <a:avLst/>
                <a:gdLst/>
                <a:ahLst/>
                <a:cxnLst>
                  <a:cxn ang="0">
                    <a:pos x="wd2" y="hd2"/>
                  </a:cxn>
                  <a:cxn ang="5400000">
                    <a:pos x="wd2" y="hd2"/>
                  </a:cxn>
                  <a:cxn ang="10800000">
                    <a:pos x="wd2" y="hd2"/>
                  </a:cxn>
                  <a:cxn ang="16200000">
                    <a:pos x="wd2" y="hd2"/>
                  </a:cxn>
                </a:cxnLst>
                <a:rect l="0" t="0" r="r" b="b"/>
                <a:pathLst>
                  <a:path w="18214" h="21600" extrusionOk="0">
                    <a:moveTo>
                      <a:pt x="8081" y="0"/>
                    </a:moveTo>
                    <a:cubicBezTo>
                      <a:pt x="8059" y="29"/>
                      <a:pt x="8032" y="55"/>
                      <a:pt x="8011" y="85"/>
                    </a:cubicBezTo>
                    <a:cubicBezTo>
                      <a:pt x="5567" y="3540"/>
                      <a:pt x="2886" y="11109"/>
                      <a:pt x="61" y="18178"/>
                    </a:cubicBezTo>
                    <a:cubicBezTo>
                      <a:pt x="-666" y="19989"/>
                      <a:pt x="5343" y="20767"/>
                      <a:pt x="7287" y="20925"/>
                    </a:cubicBezTo>
                    <a:cubicBezTo>
                      <a:pt x="10761" y="21208"/>
                      <a:pt x="13994" y="21419"/>
                      <a:pt x="17323" y="21600"/>
                    </a:cubicBezTo>
                    <a:cubicBezTo>
                      <a:pt x="20934" y="18284"/>
                      <a:pt x="12704" y="2958"/>
                      <a:pt x="8081" y="0"/>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507"/>
              <p:cNvSpPr/>
              <p:nvPr/>
            </p:nvSpPr>
            <p:spPr>
              <a:xfrm>
                <a:off x="318030" y="0"/>
                <a:ext cx="364401" cy="79060"/>
              </a:xfrm>
              <a:custGeom>
                <a:avLst/>
                <a:gdLst/>
                <a:ahLst/>
                <a:cxnLst>
                  <a:cxn ang="0">
                    <a:pos x="wd2" y="hd2"/>
                  </a:cxn>
                  <a:cxn ang="5400000">
                    <a:pos x="wd2" y="hd2"/>
                  </a:cxn>
                  <a:cxn ang="10800000">
                    <a:pos x="wd2" y="hd2"/>
                  </a:cxn>
                  <a:cxn ang="16200000">
                    <a:pos x="wd2" y="hd2"/>
                  </a:cxn>
                </a:cxnLst>
                <a:rect l="0" t="0" r="r" b="b"/>
                <a:pathLst>
                  <a:path w="21600" h="15403" extrusionOk="0">
                    <a:moveTo>
                      <a:pt x="21600" y="4261"/>
                    </a:moveTo>
                    <a:cubicBezTo>
                      <a:pt x="21600" y="4261"/>
                      <a:pt x="21480" y="4000"/>
                      <a:pt x="21283" y="3578"/>
                    </a:cubicBezTo>
                    <a:cubicBezTo>
                      <a:pt x="19752" y="2562"/>
                      <a:pt x="18377" y="1571"/>
                      <a:pt x="17325" y="432"/>
                    </a:cubicBezTo>
                    <a:cubicBezTo>
                      <a:pt x="16752" y="1433"/>
                      <a:pt x="16176" y="2250"/>
                      <a:pt x="15599" y="2919"/>
                    </a:cubicBezTo>
                    <a:cubicBezTo>
                      <a:pt x="15567" y="2960"/>
                      <a:pt x="15534" y="3005"/>
                      <a:pt x="15501" y="3042"/>
                    </a:cubicBezTo>
                    <a:cubicBezTo>
                      <a:pt x="15248" y="3329"/>
                      <a:pt x="14997" y="3570"/>
                      <a:pt x="14745" y="3800"/>
                    </a:cubicBezTo>
                    <a:cubicBezTo>
                      <a:pt x="14668" y="3871"/>
                      <a:pt x="14591" y="3941"/>
                      <a:pt x="14514" y="4004"/>
                    </a:cubicBezTo>
                    <a:cubicBezTo>
                      <a:pt x="14267" y="4213"/>
                      <a:pt x="14021" y="4400"/>
                      <a:pt x="13776" y="4552"/>
                    </a:cubicBezTo>
                    <a:cubicBezTo>
                      <a:pt x="13710" y="4597"/>
                      <a:pt x="13644" y="4630"/>
                      <a:pt x="13578" y="4666"/>
                    </a:cubicBezTo>
                    <a:cubicBezTo>
                      <a:pt x="12765" y="5138"/>
                      <a:pt x="11962" y="5352"/>
                      <a:pt x="11178" y="5335"/>
                    </a:cubicBezTo>
                    <a:cubicBezTo>
                      <a:pt x="11133" y="5331"/>
                      <a:pt x="11088" y="5339"/>
                      <a:pt x="11042" y="5335"/>
                    </a:cubicBezTo>
                    <a:cubicBezTo>
                      <a:pt x="10815" y="5325"/>
                      <a:pt x="10590" y="5286"/>
                      <a:pt x="10366" y="5241"/>
                    </a:cubicBezTo>
                    <a:cubicBezTo>
                      <a:pt x="10275" y="5221"/>
                      <a:pt x="10183" y="5202"/>
                      <a:pt x="10092" y="5178"/>
                    </a:cubicBezTo>
                    <a:cubicBezTo>
                      <a:pt x="9883" y="5120"/>
                      <a:pt x="9675" y="5054"/>
                      <a:pt x="9469" y="4972"/>
                    </a:cubicBezTo>
                    <a:cubicBezTo>
                      <a:pt x="9372" y="4931"/>
                      <a:pt x="9275" y="4884"/>
                      <a:pt x="9178" y="4838"/>
                    </a:cubicBezTo>
                    <a:cubicBezTo>
                      <a:pt x="8977" y="4740"/>
                      <a:pt x="8776" y="4647"/>
                      <a:pt x="8580" y="4527"/>
                    </a:cubicBezTo>
                    <a:cubicBezTo>
                      <a:pt x="8545" y="4506"/>
                      <a:pt x="8512" y="4480"/>
                      <a:pt x="8477" y="4456"/>
                    </a:cubicBezTo>
                    <a:cubicBezTo>
                      <a:pt x="8085" y="4210"/>
                      <a:pt x="7705" y="3918"/>
                      <a:pt x="7334" y="3589"/>
                    </a:cubicBezTo>
                    <a:cubicBezTo>
                      <a:pt x="7208" y="3479"/>
                      <a:pt x="7082" y="3375"/>
                      <a:pt x="6959" y="3257"/>
                    </a:cubicBezTo>
                    <a:cubicBezTo>
                      <a:pt x="6814" y="3114"/>
                      <a:pt x="6673" y="2969"/>
                      <a:pt x="6531" y="2817"/>
                    </a:cubicBezTo>
                    <a:cubicBezTo>
                      <a:pt x="6397" y="2676"/>
                      <a:pt x="6264" y="2529"/>
                      <a:pt x="6133" y="2380"/>
                    </a:cubicBezTo>
                    <a:cubicBezTo>
                      <a:pt x="6005" y="2231"/>
                      <a:pt x="5879" y="2084"/>
                      <a:pt x="5755" y="1928"/>
                    </a:cubicBezTo>
                    <a:cubicBezTo>
                      <a:pt x="5611" y="1749"/>
                      <a:pt x="5473" y="1566"/>
                      <a:pt x="5335" y="1382"/>
                    </a:cubicBezTo>
                    <a:cubicBezTo>
                      <a:pt x="5230" y="1240"/>
                      <a:pt x="5123" y="1105"/>
                      <a:pt x="5021" y="959"/>
                    </a:cubicBezTo>
                    <a:cubicBezTo>
                      <a:pt x="4800" y="645"/>
                      <a:pt x="4588" y="324"/>
                      <a:pt x="4384" y="0"/>
                    </a:cubicBezTo>
                    <a:cubicBezTo>
                      <a:pt x="3316" y="1794"/>
                      <a:pt x="1878" y="3167"/>
                      <a:pt x="274" y="4404"/>
                    </a:cubicBezTo>
                    <a:lnTo>
                      <a:pt x="0" y="5084"/>
                    </a:lnTo>
                    <a:cubicBezTo>
                      <a:pt x="3715" y="16176"/>
                      <a:pt x="16514" y="21600"/>
                      <a:pt x="21600" y="4261"/>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49" name="Group 516"/>
          <p:cNvGrpSpPr/>
          <p:nvPr/>
        </p:nvGrpSpPr>
        <p:grpSpPr>
          <a:xfrm>
            <a:off x="6696574" y="10521012"/>
            <a:ext cx="1110655" cy="1630747"/>
            <a:chOff x="0" y="0"/>
            <a:chExt cx="1110654" cy="1630746"/>
          </a:xfrm>
        </p:grpSpPr>
        <p:sp>
          <p:nvSpPr>
            <p:cNvPr id="50" name="Shape 510"/>
            <p:cNvSpPr/>
            <p:nvPr/>
          </p:nvSpPr>
          <p:spPr>
            <a:xfrm>
              <a:off x="0" y="592677"/>
              <a:ext cx="1110406" cy="1038069"/>
            </a:xfrm>
            <a:custGeom>
              <a:avLst/>
              <a:gdLst/>
              <a:ahLst/>
              <a:cxnLst>
                <a:cxn ang="0">
                  <a:pos x="wd2" y="hd2"/>
                </a:cxn>
                <a:cxn ang="5400000">
                  <a:pos x="wd2" y="hd2"/>
                </a:cxn>
                <a:cxn ang="10800000">
                  <a:pos x="wd2" y="hd2"/>
                </a:cxn>
                <a:cxn ang="16200000">
                  <a:pos x="wd2" y="hd2"/>
                </a:cxn>
              </a:cxnLst>
              <a:rect l="0" t="0" r="r" b="b"/>
              <a:pathLst>
                <a:path w="21336" h="21516" extrusionOk="0">
                  <a:moveTo>
                    <a:pt x="8394" y="0"/>
                  </a:moveTo>
                  <a:lnTo>
                    <a:pt x="8394" y="1974"/>
                  </a:lnTo>
                  <a:cubicBezTo>
                    <a:pt x="9166" y="2826"/>
                    <a:pt x="12291" y="2832"/>
                    <a:pt x="12985" y="2081"/>
                  </a:cubicBezTo>
                  <a:lnTo>
                    <a:pt x="12985" y="0"/>
                  </a:lnTo>
                  <a:lnTo>
                    <a:pt x="8394" y="0"/>
                  </a:lnTo>
                  <a:close/>
                  <a:moveTo>
                    <a:pt x="7738" y="2270"/>
                  </a:moveTo>
                  <a:lnTo>
                    <a:pt x="6770" y="3052"/>
                  </a:lnTo>
                  <a:cubicBezTo>
                    <a:pt x="5386" y="3402"/>
                    <a:pt x="3657" y="3660"/>
                    <a:pt x="2598" y="4294"/>
                  </a:cubicBezTo>
                  <a:cubicBezTo>
                    <a:pt x="2227" y="4381"/>
                    <a:pt x="1947" y="4636"/>
                    <a:pt x="1775" y="5133"/>
                  </a:cubicBezTo>
                  <a:cubicBezTo>
                    <a:pt x="1736" y="5214"/>
                    <a:pt x="1699" y="5299"/>
                    <a:pt x="1676" y="5388"/>
                  </a:cubicBezTo>
                  <a:cubicBezTo>
                    <a:pt x="1680" y="5398"/>
                    <a:pt x="1686" y="5410"/>
                    <a:pt x="1691" y="5421"/>
                  </a:cubicBezTo>
                  <a:cubicBezTo>
                    <a:pt x="1686" y="5442"/>
                    <a:pt x="1680" y="5465"/>
                    <a:pt x="1676" y="5487"/>
                  </a:cubicBezTo>
                  <a:cubicBezTo>
                    <a:pt x="1164" y="7970"/>
                    <a:pt x="604" y="13410"/>
                    <a:pt x="13" y="18492"/>
                  </a:cubicBezTo>
                  <a:cubicBezTo>
                    <a:pt x="-139" y="19794"/>
                    <a:pt x="1116" y="20352"/>
                    <a:pt x="1523" y="20466"/>
                  </a:cubicBezTo>
                  <a:cubicBezTo>
                    <a:pt x="2250" y="20669"/>
                    <a:pt x="2931" y="20821"/>
                    <a:pt x="3628" y="20951"/>
                  </a:cubicBezTo>
                  <a:cubicBezTo>
                    <a:pt x="3627" y="20954"/>
                    <a:pt x="3621" y="20957"/>
                    <a:pt x="3620" y="20960"/>
                  </a:cubicBezTo>
                  <a:cubicBezTo>
                    <a:pt x="4199" y="21086"/>
                    <a:pt x="4874" y="21190"/>
                    <a:pt x="5603" y="21272"/>
                  </a:cubicBezTo>
                  <a:cubicBezTo>
                    <a:pt x="5681" y="21284"/>
                    <a:pt x="5752" y="21294"/>
                    <a:pt x="5832" y="21305"/>
                  </a:cubicBezTo>
                  <a:lnTo>
                    <a:pt x="5832" y="21297"/>
                  </a:lnTo>
                  <a:cubicBezTo>
                    <a:pt x="8707" y="21600"/>
                    <a:pt x="12439" y="21582"/>
                    <a:pt x="15280" y="21280"/>
                  </a:cubicBezTo>
                  <a:lnTo>
                    <a:pt x="15280" y="21305"/>
                  </a:lnTo>
                  <a:cubicBezTo>
                    <a:pt x="16951" y="21062"/>
                    <a:pt x="18254" y="20910"/>
                    <a:pt x="19764" y="20417"/>
                  </a:cubicBezTo>
                  <a:cubicBezTo>
                    <a:pt x="20102" y="20307"/>
                    <a:pt x="21461" y="19716"/>
                    <a:pt x="21327" y="18574"/>
                  </a:cubicBezTo>
                  <a:cubicBezTo>
                    <a:pt x="20708" y="13277"/>
                    <a:pt x="20114" y="7819"/>
                    <a:pt x="19634" y="5520"/>
                  </a:cubicBezTo>
                  <a:cubicBezTo>
                    <a:pt x="19617" y="5437"/>
                    <a:pt x="19592" y="5368"/>
                    <a:pt x="19566" y="5297"/>
                  </a:cubicBezTo>
                  <a:cubicBezTo>
                    <a:pt x="19568" y="5293"/>
                    <a:pt x="19572" y="5285"/>
                    <a:pt x="19573" y="5281"/>
                  </a:cubicBezTo>
                  <a:cubicBezTo>
                    <a:pt x="18958" y="3847"/>
                    <a:pt x="16263" y="3382"/>
                    <a:pt x="14289" y="2953"/>
                  </a:cubicBezTo>
                  <a:cubicBezTo>
                    <a:pt x="14091" y="2813"/>
                    <a:pt x="13670" y="2515"/>
                    <a:pt x="13343" y="2279"/>
                  </a:cubicBezTo>
                  <a:cubicBezTo>
                    <a:pt x="13187" y="2394"/>
                    <a:pt x="13028" y="2492"/>
                    <a:pt x="12870" y="2583"/>
                  </a:cubicBezTo>
                  <a:cubicBezTo>
                    <a:pt x="12860" y="2579"/>
                    <a:pt x="12850" y="2579"/>
                    <a:pt x="12840" y="2575"/>
                  </a:cubicBezTo>
                  <a:cubicBezTo>
                    <a:pt x="10856" y="3728"/>
                    <a:pt x="8756" y="2952"/>
                    <a:pt x="7738" y="2270"/>
                  </a:cubicBezTo>
                  <a:close/>
                </a:path>
              </a:pathLst>
            </a:custGeom>
            <a:solidFill>
              <a:srgbClr val="FFC000"/>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 name="Shape 511"/>
            <p:cNvSpPr/>
            <p:nvPr/>
          </p:nvSpPr>
          <p:spPr>
            <a:xfrm>
              <a:off x="280872" y="-1"/>
              <a:ext cx="548859" cy="706421"/>
            </a:xfrm>
            <a:custGeom>
              <a:avLst/>
              <a:gdLst/>
              <a:ahLst/>
              <a:cxnLst>
                <a:cxn ang="0">
                  <a:pos x="wd2" y="hd2"/>
                </a:cxn>
                <a:cxn ang="5400000">
                  <a:pos x="wd2" y="hd2"/>
                </a:cxn>
                <a:cxn ang="10800000">
                  <a:pos x="wd2" y="hd2"/>
                </a:cxn>
                <a:cxn ang="16200000">
                  <a:pos x="wd2" y="hd2"/>
                </a:cxn>
              </a:cxnLst>
              <a:rect l="0" t="0" r="r" b="b"/>
              <a:pathLst>
                <a:path w="15565" h="20746" extrusionOk="0">
                  <a:moveTo>
                    <a:pt x="7730" y="20746"/>
                  </a:moveTo>
                  <a:cubicBezTo>
                    <a:pt x="14274" y="20746"/>
                    <a:pt x="18129" y="8408"/>
                    <a:pt x="13599" y="2589"/>
                  </a:cubicBezTo>
                  <a:cubicBezTo>
                    <a:pt x="11412" y="-222"/>
                    <a:pt x="5999" y="-854"/>
                    <a:pt x="4266" y="1236"/>
                  </a:cubicBezTo>
                  <a:cubicBezTo>
                    <a:pt x="-3471" y="3798"/>
                    <a:pt x="305" y="20746"/>
                    <a:pt x="7730" y="20746"/>
                  </a:cubicBezTo>
                </a:path>
              </a:pathLst>
            </a:custGeom>
            <a:solidFill>
              <a:srgbClr val="8A9297"/>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52" name="Group 515"/>
            <p:cNvGrpSpPr/>
            <p:nvPr/>
          </p:nvGrpSpPr>
          <p:grpSpPr>
            <a:xfrm>
              <a:off x="49" y="717659"/>
              <a:ext cx="1110605" cy="905043"/>
              <a:chOff x="0" y="0"/>
              <a:chExt cx="1110604" cy="905041"/>
            </a:xfrm>
          </p:grpSpPr>
          <p:sp>
            <p:nvSpPr>
              <p:cNvPr id="53" name="Shape 512"/>
              <p:cNvSpPr/>
              <p:nvPr/>
            </p:nvSpPr>
            <p:spPr>
              <a:xfrm>
                <a:off x="795665" y="132610"/>
                <a:ext cx="314940" cy="772432"/>
              </a:xfrm>
              <a:custGeom>
                <a:avLst/>
                <a:gdLst/>
                <a:ahLst/>
                <a:cxnLst>
                  <a:cxn ang="0">
                    <a:pos x="wd2" y="hd2"/>
                  </a:cxn>
                  <a:cxn ang="5400000">
                    <a:pos x="wd2" y="hd2"/>
                  </a:cxn>
                  <a:cxn ang="10800000">
                    <a:pos x="wd2" y="hd2"/>
                  </a:cxn>
                  <a:cxn ang="16200000">
                    <a:pos x="wd2" y="hd2"/>
                  </a:cxn>
                </a:cxnLst>
                <a:rect l="0" t="0" r="r" b="b"/>
                <a:pathLst>
                  <a:path w="21165" h="21600" extrusionOk="0">
                    <a:moveTo>
                      <a:pt x="21133" y="17912"/>
                    </a:moveTo>
                    <a:cubicBezTo>
                      <a:pt x="18965" y="10765"/>
                      <a:pt x="16898" y="3409"/>
                      <a:pt x="15223" y="307"/>
                    </a:cubicBezTo>
                    <a:cubicBezTo>
                      <a:pt x="15163" y="196"/>
                      <a:pt x="15080" y="96"/>
                      <a:pt x="14987" y="0"/>
                    </a:cubicBezTo>
                    <a:cubicBezTo>
                      <a:pt x="11390" y="3205"/>
                      <a:pt x="4833" y="18236"/>
                      <a:pt x="7679" y="21119"/>
                    </a:cubicBezTo>
                    <a:cubicBezTo>
                      <a:pt x="5477" y="21299"/>
                      <a:pt x="2867" y="21448"/>
                      <a:pt x="0" y="21566"/>
                    </a:cubicBezTo>
                    <a:lnTo>
                      <a:pt x="8" y="21600"/>
                    </a:lnTo>
                    <a:cubicBezTo>
                      <a:pt x="5853" y="21272"/>
                      <a:pt x="10393" y="21064"/>
                      <a:pt x="15674" y="20399"/>
                    </a:cubicBezTo>
                    <a:cubicBezTo>
                      <a:pt x="16856" y="20251"/>
                      <a:pt x="21600" y="19453"/>
                      <a:pt x="21133" y="17912"/>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 name="Shape 513"/>
              <p:cNvSpPr/>
              <p:nvPr/>
            </p:nvSpPr>
            <p:spPr>
              <a:xfrm>
                <a:off x="0" y="140411"/>
                <a:ext cx="198333" cy="749213"/>
              </a:xfrm>
              <a:custGeom>
                <a:avLst/>
                <a:gdLst/>
                <a:ahLst/>
                <a:cxnLst>
                  <a:cxn ang="0">
                    <a:pos x="wd2" y="hd2"/>
                  </a:cxn>
                  <a:cxn ang="5400000">
                    <a:pos x="wd2" y="hd2"/>
                  </a:cxn>
                  <a:cxn ang="10800000">
                    <a:pos x="wd2" y="hd2"/>
                  </a:cxn>
                  <a:cxn ang="16200000">
                    <a:pos x="wd2" y="hd2"/>
                  </a:cxn>
                </a:cxnLst>
                <a:rect l="0" t="0" r="r" b="b"/>
                <a:pathLst>
                  <a:path w="18214" h="21600" extrusionOk="0">
                    <a:moveTo>
                      <a:pt x="8081" y="0"/>
                    </a:moveTo>
                    <a:cubicBezTo>
                      <a:pt x="8059" y="29"/>
                      <a:pt x="8032" y="55"/>
                      <a:pt x="8011" y="85"/>
                    </a:cubicBezTo>
                    <a:cubicBezTo>
                      <a:pt x="5567" y="3540"/>
                      <a:pt x="2886" y="11109"/>
                      <a:pt x="61" y="18178"/>
                    </a:cubicBezTo>
                    <a:cubicBezTo>
                      <a:pt x="-666" y="19989"/>
                      <a:pt x="5343" y="20767"/>
                      <a:pt x="7287" y="20925"/>
                    </a:cubicBezTo>
                    <a:cubicBezTo>
                      <a:pt x="10761" y="21208"/>
                      <a:pt x="13994" y="21419"/>
                      <a:pt x="17323" y="21600"/>
                    </a:cubicBezTo>
                    <a:cubicBezTo>
                      <a:pt x="20934" y="18284"/>
                      <a:pt x="12704" y="2958"/>
                      <a:pt x="8081" y="0"/>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 name="Shape 514"/>
              <p:cNvSpPr/>
              <p:nvPr/>
            </p:nvSpPr>
            <p:spPr>
              <a:xfrm>
                <a:off x="351028" y="0"/>
                <a:ext cx="402210" cy="87263"/>
              </a:xfrm>
              <a:custGeom>
                <a:avLst/>
                <a:gdLst/>
                <a:ahLst/>
                <a:cxnLst>
                  <a:cxn ang="0">
                    <a:pos x="wd2" y="hd2"/>
                  </a:cxn>
                  <a:cxn ang="5400000">
                    <a:pos x="wd2" y="hd2"/>
                  </a:cxn>
                  <a:cxn ang="10800000">
                    <a:pos x="wd2" y="hd2"/>
                  </a:cxn>
                  <a:cxn ang="16200000">
                    <a:pos x="wd2" y="hd2"/>
                  </a:cxn>
                </a:cxnLst>
                <a:rect l="0" t="0" r="r" b="b"/>
                <a:pathLst>
                  <a:path w="21600" h="15403" extrusionOk="0">
                    <a:moveTo>
                      <a:pt x="21600" y="4261"/>
                    </a:moveTo>
                    <a:cubicBezTo>
                      <a:pt x="21600" y="4261"/>
                      <a:pt x="21480" y="4000"/>
                      <a:pt x="21283" y="3578"/>
                    </a:cubicBezTo>
                    <a:cubicBezTo>
                      <a:pt x="19752" y="2562"/>
                      <a:pt x="18377" y="1571"/>
                      <a:pt x="17325" y="432"/>
                    </a:cubicBezTo>
                    <a:cubicBezTo>
                      <a:pt x="16752" y="1433"/>
                      <a:pt x="16176" y="2250"/>
                      <a:pt x="15599" y="2919"/>
                    </a:cubicBezTo>
                    <a:cubicBezTo>
                      <a:pt x="15567" y="2960"/>
                      <a:pt x="15534" y="3005"/>
                      <a:pt x="15501" y="3042"/>
                    </a:cubicBezTo>
                    <a:cubicBezTo>
                      <a:pt x="15248" y="3329"/>
                      <a:pt x="14997" y="3570"/>
                      <a:pt x="14745" y="3800"/>
                    </a:cubicBezTo>
                    <a:cubicBezTo>
                      <a:pt x="14668" y="3871"/>
                      <a:pt x="14591" y="3941"/>
                      <a:pt x="14514" y="4004"/>
                    </a:cubicBezTo>
                    <a:cubicBezTo>
                      <a:pt x="14267" y="4213"/>
                      <a:pt x="14021" y="4400"/>
                      <a:pt x="13776" y="4552"/>
                    </a:cubicBezTo>
                    <a:cubicBezTo>
                      <a:pt x="13710" y="4597"/>
                      <a:pt x="13644" y="4630"/>
                      <a:pt x="13578" y="4666"/>
                    </a:cubicBezTo>
                    <a:cubicBezTo>
                      <a:pt x="12765" y="5138"/>
                      <a:pt x="11962" y="5352"/>
                      <a:pt x="11178" y="5335"/>
                    </a:cubicBezTo>
                    <a:cubicBezTo>
                      <a:pt x="11133" y="5331"/>
                      <a:pt x="11088" y="5339"/>
                      <a:pt x="11042" y="5335"/>
                    </a:cubicBezTo>
                    <a:cubicBezTo>
                      <a:pt x="10815" y="5325"/>
                      <a:pt x="10590" y="5286"/>
                      <a:pt x="10366" y="5241"/>
                    </a:cubicBezTo>
                    <a:cubicBezTo>
                      <a:pt x="10275" y="5221"/>
                      <a:pt x="10183" y="5202"/>
                      <a:pt x="10092" y="5178"/>
                    </a:cubicBezTo>
                    <a:cubicBezTo>
                      <a:pt x="9883" y="5120"/>
                      <a:pt x="9675" y="5054"/>
                      <a:pt x="9469" y="4972"/>
                    </a:cubicBezTo>
                    <a:cubicBezTo>
                      <a:pt x="9372" y="4931"/>
                      <a:pt x="9275" y="4884"/>
                      <a:pt x="9178" y="4838"/>
                    </a:cubicBezTo>
                    <a:cubicBezTo>
                      <a:pt x="8977" y="4740"/>
                      <a:pt x="8776" y="4647"/>
                      <a:pt x="8580" y="4527"/>
                    </a:cubicBezTo>
                    <a:cubicBezTo>
                      <a:pt x="8545" y="4506"/>
                      <a:pt x="8512" y="4480"/>
                      <a:pt x="8477" y="4456"/>
                    </a:cubicBezTo>
                    <a:cubicBezTo>
                      <a:pt x="8085" y="4210"/>
                      <a:pt x="7705" y="3918"/>
                      <a:pt x="7334" y="3589"/>
                    </a:cubicBezTo>
                    <a:cubicBezTo>
                      <a:pt x="7208" y="3479"/>
                      <a:pt x="7082" y="3375"/>
                      <a:pt x="6959" y="3257"/>
                    </a:cubicBezTo>
                    <a:cubicBezTo>
                      <a:pt x="6814" y="3114"/>
                      <a:pt x="6673" y="2969"/>
                      <a:pt x="6531" y="2817"/>
                    </a:cubicBezTo>
                    <a:cubicBezTo>
                      <a:pt x="6397" y="2676"/>
                      <a:pt x="6264" y="2529"/>
                      <a:pt x="6133" y="2380"/>
                    </a:cubicBezTo>
                    <a:cubicBezTo>
                      <a:pt x="6005" y="2231"/>
                      <a:pt x="5879" y="2084"/>
                      <a:pt x="5755" y="1928"/>
                    </a:cubicBezTo>
                    <a:cubicBezTo>
                      <a:pt x="5611" y="1749"/>
                      <a:pt x="5473" y="1566"/>
                      <a:pt x="5335" y="1382"/>
                    </a:cubicBezTo>
                    <a:cubicBezTo>
                      <a:pt x="5230" y="1240"/>
                      <a:pt x="5123" y="1105"/>
                      <a:pt x="5021" y="959"/>
                    </a:cubicBezTo>
                    <a:cubicBezTo>
                      <a:pt x="4800" y="645"/>
                      <a:pt x="4588" y="324"/>
                      <a:pt x="4384" y="0"/>
                    </a:cubicBezTo>
                    <a:cubicBezTo>
                      <a:pt x="3316" y="1794"/>
                      <a:pt x="1878" y="3167"/>
                      <a:pt x="274" y="4404"/>
                    </a:cubicBezTo>
                    <a:lnTo>
                      <a:pt x="0" y="5084"/>
                    </a:lnTo>
                    <a:cubicBezTo>
                      <a:pt x="3715" y="16176"/>
                      <a:pt x="16514" y="21600"/>
                      <a:pt x="21600" y="4261"/>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56" name="Group 523"/>
          <p:cNvGrpSpPr/>
          <p:nvPr/>
        </p:nvGrpSpPr>
        <p:grpSpPr>
          <a:xfrm>
            <a:off x="7848705" y="10458607"/>
            <a:ext cx="1006250" cy="1477451"/>
            <a:chOff x="0" y="0"/>
            <a:chExt cx="1006248" cy="1477450"/>
          </a:xfrm>
        </p:grpSpPr>
        <p:sp>
          <p:nvSpPr>
            <p:cNvPr id="57" name="Shape 517"/>
            <p:cNvSpPr/>
            <p:nvPr/>
          </p:nvSpPr>
          <p:spPr>
            <a:xfrm>
              <a:off x="0" y="536964"/>
              <a:ext cx="1006024" cy="940487"/>
            </a:xfrm>
            <a:custGeom>
              <a:avLst/>
              <a:gdLst/>
              <a:ahLst/>
              <a:cxnLst>
                <a:cxn ang="0">
                  <a:pos x="wd2" y="hd2"/>
                </a:cxn>
                <a:cxn ang="5400000">
                  <a:pos x="wd2" y="hd2"/>
                </a:cxn>
                <a:cxn ang="10800000">
                  <a:pos x="wd2" y="hd2"/>
                </a:cxn>
                <a:cxn ang="16200000">
                  <a:pos x="wd2" y="hd2"/>
                </a:cxn>
              </a:cxnLst>
              <a:rect l="0" t="0" r="r" b="b"/>
              <a:pathLst>
                <a:path w="21336" h="21516" extrusionOk="0">
                  <a:moveTo>
                    <a:pt x="8394" y="0"/>
                  </a:moveTo>
                  <a:lnTo>
                    <a:pt x="8394" y="1974"/>
                  </a:lnTo>
                  <a:cubicBezTo>
                    <a:pt x="9166" y="2826"/>
                    <a:pt x="12291" y="2832"/>
                    <a:pt x="12985" y="2081"/>
                  </a:cubicBezTo>
                  <a:lnTo>
                    <a:pt x="12985" y="0"/>
                  </a:lnTo>
                  <a:lnTo>
                    <a:pt x="8394" y="0"/>
                  </a:lnTo>
                  <a:close/>
                  <a:moveTo>
                    <a:pt x="7738" y="2270"/>
                  </a:moveTo>
                  <a:lnTo>
                    <a:pt x="6770" y="3052"/>
                  </a:lnTo>
                  <a:cubicBezTo>
                    <a:pt x="5386" y="3402"/>
                    <a:pt x="3657" y="3660"/>
                    <a:pt x="2598" y="4294"/>
                  </a:cubicBezTo>
                  <a:cubicBezTo>
                    <a:pt x="2227" y="4381"/>
                    <a:pt x="1947" y="4636"/>
                    <a:pt x="1775" y="5133"/>
                  </a:cubicBezTo>
                  <a:cubicBezTo>
                    <a:pt x="1736" y="5214"/>
                    <a:pt x="1699" y="5299"/>
                    <a:pt x="1676" y="5388"/>
                  </a:cubicBezTo>
                  <a:cubicBezTo>
                    <a:pt x="1680" y="5398"/>
                    <a:pt x="1686" y="5410"/>
                    <a:pt x="1691" y="5421"/>
                  </a:cubicBezTo>
                  <a:cubicBezTo>
                    <a:pt x="1686" y="5442"/>
                    <a:pt x="1680" y="5465"/>
                    <a:pt x="1676" y="5487"/>
                  </a:cubicBezTo>
                  <a:cubicBezTo>
                    <a:pt x="1164" y="7970"/>
                    <a:pt x="604" y="13410"/>
                    <a:pt x="13" y="18492"/>
                  </a:cubicBezTo>
                  <a:cubicBezTo>
                    <a:pt x="-139" y="19794"/>
                    <a:pt x="1116" y="20352"/>
                    <a:pt x="1523" y="20466"/>
                  </a:cubicBezTo>
                  <a:cubicBezTo>
                    <a:pt x="2250" y="20669"/>
                    <a:pt x="2931" y="20821"/>
                    <a:pt x="3628" y="20951"/>
                  </a:cubicBezTo>
                  <a:cubicBezTo>
                    <a:pt x="3627" y="20954"/>
                    <a:pt x="3621" y="20957"/>
                    <a:pt x="3620" y="20960"/>
                  </a:cubicBezTo>
                  <a:cubicBezTo>
                    <a:pt x="4199" y="21086"/>
                    <a:pt x="4874" y="21190"/>
                    <a:pt x="5603" y="21272"/>
                  </a:cubicBezTo>
                  <a:cubicBezTo>
                    <a:pt x="5681" y="21284"/>
                    <a:pt x="5752" y="21294"/>
                    <a:pt x="5832" y="21305"/>
                  </a:cubicBezTo>
                  <a:lnTo>
                    <a:pt x="5832" y="21297"/>
                  </a:lnTo>
                  <a:cubicBezTo>
                    <a:pt x="8707" y="21600"/>
                    <a:pt x="12439" y="21582"/>
                    <a:pt x="15280" y="21280"/>
                  </a:cubicBezTo>
                  <a:lnTo>
                    <a:pt x="15280" y="21305"/>
                  </a:lnTo>
                  <a:cubicBezTo>
                    <a:pt x="16951" y="21062"/>
                    <a:pt x="18254" y="20910"/>
                    <a:pt x="19764" y="20417"/>
                  </a:cubicBezTo>
                  <a:cubicBezTo>
                    <a:pt x="20102" y="20307"/>
                    <a:pt x="21461" y="19716"/>
                    <a:pt x="21327" y="18574"/>
                  </a:cubicBezTo>
                  <a:cubicBezTo>
                    <a:pt x="20708" y="13277"/>
                    <a:pt x="20114" y="7819"/>
                    <a:pt x="19634" y="5520"/>
                  </a:cubicBezTo>
                  <a:cubicBezTo>
                    <a:pt x="19617" y="5437"/>
                    <a:pt x="19592" y="5368"/>
                    <a:pt x="19566" y="5297"/>
                  </a:cubicBezTo>
                  <a:cubicBezTo>
                    <a:pt x="19568" y="5293"/>
                    <a:pt x="19572" y="5285"/>
                    <a:pt x="19573" y="5281"/>
                  </a:cubicBezTo>
                  <a:cubicBezTo>
                    <a:pt x="18958" y="3847"/>
                    <a:pt x="16263" y="3382"/>
                    <a:pt x="14289" y="2953"/>
                  </a:cubicBezTo>
                  <a:cubicBezTo>
                    <a:pt x="14091" y="2813"/>
                    <a:pt x="13670" y="2515"/>
                    <a:pt x="13343" y="2279"/>
                  </a:cubicBezTo>
                  <a:cubicBezTo>
                    <a:pt x="13187" y="2394"/>
                    <a:pt x="13028" y="2492"/>
                    <a:pt x="12870" y="2583"/>
                  </a:cubicBezTo>
                  <a:cubicBezTo>
                    <a:pt x="12860" y="2579"/>
                    <a:pt x="12850" y="2579"/>
                    <a:pt x="12840" y="2575"/>
                  </a:cubicBezTo>
                  <a:cubicBezTo>
                    <a:pt x="10856" y="3728"/>
                    <a:pt x="8756" y="2952"/>
                    <a:pt x="7738" y="2270"/>
                  </a:cubicBezTo>
                  <a:close/>
                </a:path>
              </a:pathLst>
            </a:custGeom>
            <a:solidFill>
              <a:srgbClr val="F62400"/>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 name="Shape 518"/>
            <p:cNvSpPr/>
            <p:nvPr/>
          </p:nvSpPr>
          <p:spPr>
            <a:xfrm>
              <a:off x="254469" y="-1"/>
              <a:ext cx="497265" cy="640015"/>
            </a:xfrm>
            <a:custGeom>
              <a:avLst/>
              <a:gdLst/>
              <a:ahLst/>
              <a:cxnLst>
                <a:cxn ang="0">
                  <a:pos x="wd2" y="hd2"/>
                </a:cxn>
                <a:cxn ang="5400000">
                  <a:pos x="wd2" y="hd2"/>
                </a:cxn>
                <a:cxn ang="10800000">
                  <a:pos x="wd2" y="hd2"/>
                </a:cxn>
                <a:cxn ang="16200000">
                  <a:pos x="wd2" y="hd2"/>
                </a:cxn>
              </a:cxnLst>
              <a:rect l="0" t="0" r="r" b="b"/>
              <a:pathLst>
                <a:path w="15565" h="20746" extrusionOk="0">
                  <a:moveTo>
                    <a:pt x="7730" y="20746"/>
                  </a:moveTo>
                  <a:cubicBezTo>
                    <a:pt x="14274" y="20746"/>
                    <a:pt x="18129" y="8408"/>
                    <a:pt x="13599" y="2589"/>
                  </a:cubicBezTo>
                  <a:cubicBezTo>
                    <a:pt x="11412" y="-222"/>
                    <a:pt x="5999" y="-854"/>
                    <a:pt x="4266" y="1236"/>
                  </a:cubicBezTo>
                  <a:cubicBezTo>
                    <a:pt x="-3471" y="3798"/>
                    <a:pt x="305" y="20746"/>
                    <a:pt x="7730" y="20746"/>
                  </a:cubicBezTo>
                </a:path>
              </a:pathLst>
            </a:custGeom>
            <a:solidFill>
              <a:srgbClr val="8A9297"/>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59" name="Group 522"/>
            <p:cNvGrpSpPr/>
            <p:nvPr/>
          </p:nvGrpSpPr>
          <p:grpSpPr>
            <a:xfrm>
              <a:off x="44" y="650196"/>
              <a:ext cx="1006205" cy="819966"/>
              <a:chOff x="0" y="0"/>
              <a:chExt cx="1006204" cy="819964"/>
            </a:xfrm>
          </p:grpSpPr>
          <p:sp>
            <p:nvSpPr>
              <p:cNvPr id="60" name="Shape 519"/>
              <p:cNvSpPr/>
              <p:nvPr/>
            </p:nvSpPr>
            <p:spPr>
              <a:xfrm>
                <a:off x="720870" y="120144"/>
                <a:ext cx="285335" cy="699821"/>
              </a:xfrm>
              <a:custGeom>
                <a:avLst/>
                <a:gdLst/>
                <a:ahLst/>
                <a:cxnLst>
                  <a:cxn ang="0">
                    <a:pos x="wd2" y="hd2"/>
                  </a:cxn>
                  <a:cxn ang="5400000">
                    <a:pos x="wd2" y="hd2"/>
                  </a:cxn>
                  <a:cxn ang="10800000">
                    <a:pos x="wd2" y="hd2"/>
                  </a:cxn>
                  <a:cxn ang="16200000">
                    <a:pos x="wd2" y="hd2"/>
                  </a:cxn>
                </a:cxnLst>
                <a:rect l="0" t="0" r="r" b="b"/>
                <a:pathLst>
                  <a:path w="21165" h="21600" extrusionOk="0">
                    <a:moveTo>
                      <a:pt x="21133" y="17912"/>
                    </a:moveTo>
                    <a:cubicBezTo>
                      <a:pt x="18965" y="10765"/>
                      <a:pt x="16898" y="3409"/>
                      <a:pt x="15223" y="307"/>
                    </a:cubicBezTo>
                    <a:cubicBezTo>
                      <a:pt x="15163" y="196"/>
                      <a:pt x="15080" y="96"/>
                      <a:pt x="14987" y="0"/>
                    </a:cubicBezTo>
                    <a:cubicBezTo>
                      <a:pt x="11390" y="3205"/>
                      <a:pt x="4833" y="18236"/>
                      <a:pt x="7679" y="21119"/>
                    </a:cubicBezTo>
                    <a:cubicBezTo>
                      <a:pt x="5477" y="21299"/>
                      <a:pt x="2867" y="21448"/>
                      <a:pt x="0" y="21566"/>
                    </a:cubicBezTo>
                    <a:lnTo>
                      <a:pt x="8" y="21600"/>
                    </a:lnTo>
                    <a:cubicBezTo>
                      <a:pt x="5853" y="21272"/>
                      <a:pt x="10393" y="21064"/>
                      <a:pt x="15674" y="20399"/>
                    </a:cubicBezTo>
                    <a:cubicBezTo>
                      <a:pt x="16856" y="20251"/>
                      <a:pt x="21600" y="19453"/>
                      <a:pt x="21133" y="17912"/>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 name="Shape 520"/>
              <p:cNvSpPr/>
              <p:nvPr/>
            </p:nvSpPr>
            <p:spPr>
              <a:xfrm>
                <a:off x="0" y="127212"/>
                <a:ext cx="179689" cy="678784"/>
              </a:xfrm>
              <a:custGeom>
                <a:avLst/>
                <a:gdLst/>
                <a:ahLst/>
                <a:cxnLst>
                  <a:cxn ang="0">
                    <a:pos x="wd2" y="hd2"/>
                  </a:cxn>
                  <a:cxn ang="5400000">
                    <a:pos x="wd2" y="hd2"/>
                  </a:cxn>
                  <a:cxn ang="10800000">
                    <a:pos x="wd2" y="hd2"/>
                  </a:cxn>
                  <a:cxn ang="16200000">
                    <a:pos x="wd2" y="hd2"/>
                  </a:cxn>
                </a:cxnLst>
                <a:rect l="0" t="0" r="r" b="b"/>
                <a:pathLst>
                  <a:path w="18214" h="21600" extrusionOk="0">
                    <a:moveTo>
                      <a:pt x="8081" y="0"/>
                    </a:moveTo>
                    <a:cubicBezTo>
                      <a:pt x="8059" y="29"/>
                      <a:pt x="8032" y="55"/>
                      <a:pt x="8011" y="85"/>
                    </a:cubicBezTo>
                    <a:cubicBezTo>
                      <a:pt x="5567" y="3540"/>
                      <a:pt x="2886" y="11109"/>
                      <a:pt x="61" y="18178"/>
                    </a:cubicBezTo>
                    <a:cubicBezTo>
                      <a:pt x="-666" y="19989"/>
                      <a:pt x="5343" y="20767"/>
                      <a:pt x="7287" y="20925"/>
                    </a:cubicBezTo>
                    <a:cubicBezTo>
                      <a:pt x="10761" y="21208"/>
                      <a:pt x="13994" y="21419"/>
                      <a:pt x="17323" y="21600"/>
                    </a:cubicBezTo>
                    <a:cubicBezTo>
                      <a:pt x="20934" y="18284"/>
                      <a:pt x="12704" y="2958"/>
                      <a:pt x="8081" y="0"/>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 name="Shape 521"/>
              <p:cNvSpPr/>
              <p:nvPr/>
            </p:nvSpPr>
            <p:spPr>
              <a:xfrm>
                <a:off x="318030" y="0"/>
                <a:ext cx="364401" cy="79060"/>
              </a:xfrm>
              <a:custGeom>
                <a:avLst/>
                <a:gdLst/>
                <a:ahLst/>
                <a:cxnLst>
                  <a:cxn ang="0">
                    <a:pos x="wd2" y="hd2"/>
                  </a:cxn>
                  <a:cxn ang="5400000">
                    <a:pos x="wd2" y="hd2"/>
                  </a:cxn>
                  <a:cxn ang="10800000">
                    <a:pos x="wd2" y="hd2"/>
                  </a:cxn>
                  <a:cxn ang="16200000">
                    <a:pos x="wd2" y="hd2"/>
                  </a:cxn>
                </a:cxnLst>
                <a:rect l="0" t="0" r="r" b="b"/>
                <a:pathLst>
                  <a:path w="21600" h="15403" extrusionOk="0">
                    <a:moveTo>
                      <a:pt x="21600" y="4261"/>
                    </a:moveTo>
                    <a:cubicBezTo>
                      <a:pt x="21600" y="4261"/>
                      <a:pt x="21480" y="4000"/>
                      <a:pt x="21283" y="3578"/>
                    </a:cubicBezTo>
                    <a:cubicBezTo>
                      <a:pt x="19752" y="2562"/>
                      <a:pt x="18377" y="1571"/>
                      <a:pt x="17325" y="432"/>
                    </a:cubicBezTo>
                    <a:cubicBezTo>
                      <a:pt x="16752" y="1433"/>
                      <a:pt x="16176" y="2250"/>
                      <a:pt x="15599" y="2919"/>
                    </a:cubicBezTo>
                    <a:cubicBezTo>
                      <a:pt x="15567" y="2960"/>
                      <a:pt x="15534" y="3005"/>
                      <a:pt x="15501" y="3042"/>
                    </a:cubicBezTo>
                    <a:cubicBezTo>
                      <a:pt x="15248" y="3329"/>
                      <a:pt x="14997" y="3570"/>
                      <a:pt x="14745" y="3800"/>
                    </a:cubicBezTo>
                    <a:cubicBezTo>
                      <a:pt x="14668" y="3871"/>
                      <a:pt x="14591" y="3941"/>
                      <a:pt x="14514" y="4004"/>
                    </a:cubicBezTo>
                    <a:cubicBezTo>
                      <a:pt x="14267" y="4213"/>
                      <a:pt x="14021" y="4400"/>
                      <a:pt x="13776" y="4552"/>
                    </a:cubicBezTo>
                    <a:cubicBezTo>
                      <a:pt x="13710" y="4597"/>
                      <a:pt x="13644" y="4630"/>
                      <a:pt x="13578" y="4666"/>
                    </a:cubicBezTo>
                    <a:cubicBezTo>
                      <a:pt x="12765" y="5138"/>
                      <a:pt x="11962" y="5352"/>
                      <a:pt x="11178" y="5335"/>
                    </a:cubicBezTo>
                    <a:cubicBezTo>
                      <a:pt x="11133" y="5331"/>
                      <a:pt x="11088" y="5339"/>
                      <a:pt x="11042" y="5335"/>
                    </a:cubicBezTo>
                    <a:cubicBezTo>
                      <a:pt x="10815" y="5325"/>
                      <a:pt x="10590" y="5286"/>
                      <a:pt x="10366" y="5241"/>
                    </a:cubicBezTo>
                    <a:cubicBezTo>
                      <a:pt x="10275" y="5221"/>
                      <a:pt x="10183" y="5202"/>
                      <a:pt x="10092" y="5178"/>
                    </a:cubicBezTo>
                    <a:cubicBezTo>
                      <a:pt x="9883" y="5120"/>
                      <a:pt x="9675" y="5054"/>
                      <a:pt x="9469" y="4972"/>
                    </a:cubicBezTo>
                    <a:cubicBezTo>
                      <a:pt x="9372" y="4931"/>
                      <a:pt x="9275" y="4884"/>
                      <a:pt x="9178" y="4838"/>
                    </a:cubicBezTo>
                    <a:cubicBezTo>
                      <a:pt x="8977" y="4740"/>
                      <a:pt x="8776" y="4647"/>
                      <a:pt x="8580" y="4527"/>
                    </a:cubicBezTo>
                    <a:cubicBezTo>
                      <a:pt x="8545" y="4506"/>
                      <a:pt x="8512" y="4480"/>
                      <a:pt x="8477" y="4456"/>
                    </a:cubicBezTo>
                    <a:cubicBezTo>
                      <a:pt x="8085" y="4210"/>
                      <a:pt x="7705" y="3918"/>
                      <a:pt x="7334" y="3589"/>
                    </a:cubicBezTo>
                    <a:cubicBezTo>
                      <a:pt x="7208" y="3479"/>
                      <a:pt x="7082" y="3375"/>
                      <a:pt x="6959" y="3257"/>
                    </a:cubicBezTo>
                    <a:cubicBezTo>
                      <a:pt x="6814" y="3114"/>
                      <a:pt x="6673" y="2969"/>
                      <a:pt x="6531" y="2817"/>
                    </a:cubicBezTo>
                    <a:cubicBezTo>
                      <a:pt x="6397" y="2676"/>
                      <a:pt x="6264" y="2529"/>
                      <a:pt x="6133" y="2380"/>
                    </a:cubicBezTo>
                    <a:cubicBezTo>
                      <a:pt x="6005" y="2231"/>
                      <a:pt x="5879" y="2084"/>
                      <a:pt x="5755" y="1928"/>
                    </a:cubicBezTo>
                    <a:cubicBezTo>
                      <a:pt x="5611" y="1749"/>
                      <a:pt x="5473" y="1566"/>
                      <a:pt x="5335" y="1382"/>
                    </a:cubicBezTo>
                    <a:cubicBezTo>
                      <a:pt x="5230" y="1240"/>
                      <a:pt x="5123" y="1105"/>
                      <a:pt x="5021" y="959"/>
                    </a:cubicBezTo>
                    <a:cubicBezTo>
                      <a:pt x="4800" y="645"/>
                      <a:pt x="4588" y="324"/>
                      <a:pt x="4384" y="0"/>
                    </a:cubicBezTo>
                    <a:cubicBezTo>
                      <a:pt x="3316" y="1794"/>
                      <a:pt x="1878" y="3167"/>
                      <a:pt x="274" y="4404"/>
                    </a:cubicBezTo>
                    <a:lnTo>
                      <a:pt x="0" y="5084"/>
                    </a:lnTo>
                    <a:cubicBezTo>
                      <a:pt x="3715" y="16176"/>
                      <a:pt x="16514" y="21600"/>
                      <a:pt x="21600" y="4261"/>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63" name="Group 530"/>
          <p:cNvGrpSpPr/>
          <p:nvPr/>
        </p:nvGrpSpPr>
        <p:grpSpPr>
          <a:xfrm>
            <a:off x="5307775" y="10475632"/>
            <a:ext cx="1330170" cy="1953056"/>
            <a:chOff x="0" y="0"/>
            <a:chExt cx="1330169" cy="1953055"/>
          </a:xfrm>
        </p:grpSpPr>
        <p:sp>
          <p:nvSpPr>
            <p:cNvPr id="64" name="Shape 524"/>
            <p:cNvSpPr/>
            <p:nvPr/>
          </p:nvSpPr>
          <p:spPr>
            <a:xfrm>
              <a:off x="0" y="709817"/>
              <a:ext cx="1329873" cy="1243239"/>
            </a:xfrm>
            <a:custGeom>
              <a:avLst/>
              <a:gdLst/>
              <a:ahLst/>
              <a:cxnLst>
                <a:cxn ang="0">
                  <a:pos x="wd2" y="hd2"/>
                </a:cxn>
                <a:cxn ang="5400000">
                  <a:pos x="wd2" y="hd2"/>
                </a:cxn>
                <a:cxn ang="10800000">
                  <a:pos x="wd2" y="hd2"/>
                </a:cxn>
                <a:cxn ang="16200000">
                  <a:pos x="wd2" y="hd2"/>
                </a:cxn>
              </a:cxnLst>
              <a:rect l="0" t="0" r="r" b="b"/>
              <a:pathLst>
                <a:path w="21336" h="21516" extrusionOk="0">
                  <a:moveTo>
                    <a:pt x="8394" y="0"/>
                  </a:moveTo>
                  <a:lnTo>
                    <a:pt x="8394" y="1974"/>
                  </a:lnTo>
                  <a:cubicBezTo>
                    <a:pt x="9166" y="2826"/>
                    <a:pt x="12291" y="2832"/>
                    <a:pt x="12985" y="2081"/>
                  </a:cubicBezTo>
                  <a:lnTo>
                    <a:pt x="12985" y="0"/>
                  </a:lnTo>
                  <a:lnTo>
                    <a:pt x="8394" y="0"/>
                  </a:lnTo>
                  <a:close/>
                  <a:moveTo>
                    <a:pt x="7738" y="2270"/>
                  </a:moveTo>
                  <a:lnTo>
                    <a:pt x="6770" y="3052"/>
                  </a:lnTo>
                  <a:cubicBezTo>
                    <a:pt x="5386" y="3402"/>
                    <a:pt x="3657" y="3660"/>
                    <a:pt x="2598" y="4294"/>
                  </a:cubicBezTo>
                  <a:cubicBezTo>
                    <a:pt x="2227" y="4381"/>
                    <a:pt x="1947" y="4636"/>
                    <a:pt x="1775" y="5133"/>
                  </a:cubicBezTo>
                  <a:cubicBezTo>
                    <a:pt x="1736" y="5214"/>
                    <a:pt x="1699" y="5299"/>
                    <a:pt x="1676" y="5388"/>
                  </a:cubicBezTo>
                  <a:cubicBezTo>
                    <a:pt x="1680" y="5398"/>
                    <a:pt x="1686" y="5410"/>
                    <a:pt x="1691" y="5421"/>
                  </a:cubicBezTo>
                  <a:cubicBezTo>
                    <a:pt x="1686" y="5442"/>
                    <a:pt x="1680" y="5465"/>
                    <a:pt x="1676" y="5487"/>
                  </a:cubicBezTo>
                  <a:cubicBezTo>
                    <a:pt x="1164" y="7970"/>
                    <a:pt x="604" y="13410"/>
                    <a:pt x="13" y="18492"/>
                  </a:cubicBezTo>
                  <a:cubicBezTo>
                    <a:pt x="-139" y="19794"/>
                    <a:pt x="1116" y="20352"/>
                    <a:pt x="1523" y="20466"/>
                  </a:cubicBezTo>
                  <a:cubicBezTo>
                    <a:pt x="2250" y="20669"/>
                    <a:pt x="2931" y="20821"/>
                    <a:pt x="3628" y="20951"/>
                  </a:cubicBezTo>
                  <a:cubicBezTo>
                    <a:pt x="3627" y="20954"/>
                    <a:pt x="3621" y="20957"/>
                    <a:pt x="3620" y="20960"/>
                  </a:cubicBezTo>
                  <a:cubicBezTo>
                    <a:pt x="4199" y="21086"/>
                    <a:pt x="4874" y="21190"/>
                    <a:pt x="5603" y="21272"/>
                  </a:cubicBezTo>
                  <a:cubicBezTo>
                    <a:pt x="5681" y="21284"/>
                    <a:pt x="5752" y="21294"/>
                    <a:pt x="5832" y="21305"/>
                  </a:cubicBezTo>
                  <a:lnTo>
                    <a:pt x="5832" y="21297"/>
                  </a:lnTo>
                  <a:cubicBezTo>
                    <a:pt x="8707" y="21600"/>
                    <a:pt x="12439" y="21582"/>
                    <a:pt x="15280" y="21280"/>
                  </a:cubicBezTo>
                  <a:lnTo>
                    <a:pt x="15280" y="21305"/>
                  </a:lnTo>
                  <a:cubicBezTo>
                    <a:pt x="16951" y="21062"/>
                    <a:pt x="18254" y="20910"/>
                    <a:pt x="19764" y="20417"/>
                  </a:cubicBezTo>
                  <a:cubicBezTo>
                    <a:pt x="20102" y="20307"/>
                    <a:pt x="21461" y="19716"/>
                    <a:pt x="21327" y="18574"/>
                  </a:cubicBezTo>
                  <a:cubicBezTo>
                    <a:pt x="20708" y="13277"/>
                    <a:pt x="20114" y="7819"/>
                    <a:pt x="19634" y="5520"/>
                  </a:cubicBezTo>
                  <a:cubicBezTo>
                    <a:pt x="19617" y="5437"/>
                    <a:pt x="19592" y="5368"/>
                    <a:pt x="19566" y="5297"/>
                  </a:cubicBezTo>
                  <a:cubicBezTo>
                    <a:pt x="19568" y="5293"/>
                    <a:pt x="19572" y="5285"/>
                    <a:pt x="19573" y="5281"/>
                  </a:cubicBezTo>
                  <a:cubicBezTo>
                    <a:pt x="18958" y="3847"/>
                    <a:pt x="16263" y="3382"/>
                    <a:pt x="14289" y="2953"/>
                  </a:cubicBezTo>
                  <a:cubicBezTo>
                    <a:pt x="14091" y="2813"/>
                    <a:pt x="13670" y="2515"/>
                    <a:pt x="13343" y="2279"/>
                  </a:cubicBezTo>
                  <a:cubicBezTo>
                    <a:pt x="13187" y="2394"/>
                    <a:pt x="13028" y="2492"/>
                    <a:pt x="12870" y="2583"/>
                  </a:cubicBezTo>
                  <a:cubicBezTo>
                    <a:pt x="12860" y="2579"/>
                    <a:pt x="12850" y="2579"/>
                    <a:pt x="12840" y="2575"/>
                  </a:cubicBezTo>
                  <a:cubicBezTo>
                    <a:pt x="10856" y="3728"/>
                    <a:pt x="8756" y="2952"/>
                    <a:pt x="7738" y="2270"/>
                  </a:cubicBezTo>
                  <a:close/>
                </a:path>
              </a:pathLst>
            </a:custGeom>
            <a:solidFill>
              <a:srgbClr val="00BAF7"/>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 name="Shape 525"/>
            <p:cNvSpPr/>
            <p:nvPr/>
          </p:nvSpPr>
          <p:spPr>
            <a:xfrm>
              <a:off x="336385" y="-1"/>
              <a:ext cx="657339" cy="846042"/>
            </a:xfrm>
            <a:custGeom>
              <a:avLst/>
              <a:gdLst/>
              <a:ahLst/>
              <a:cxnLst>
                <a:cxn ang="0">
                  <a:pos x="wd2" y="hd2"/>
                </a:cxn>
                <a:cxn ang="5400000">
                  <a:pos x="wd2" y="hd2"/>
                </a:cxn>
                <a:cxn ang="10800000">
                  <a:pos x="wd2" y="hd2"/>
                </a:cxn>
                <a:cxn ang="16200000">
                  <a:pos x="wd2" y="hd2"/>
                </a:cxn>
              </a:cxnLst>
              <a:rect l="0" t="0" r="r" b="b"/>
              <a:pathLst>
                <a:path w="15565" h="20746" extrusionOk="0">
                  <a:moveTo>
                    <a:pt x="7730" y="20746"/>
                  </a:moveTo>
                  <a:cubicBezTo>
                    <a:pt x="14274" y="20746"/>
                    <a:pt x="18129" y="8408"/>
                    <a:pt x="13599" y="2589"/>
                  </a:cubicBezTo>
                  <a:cubicBezTo>
                    <a:pt x="11412" y="-222"/>
                    <a:pt x="5999" y="-854"/>
                    <a:pt x="4266" y="1236"/>
                  </a:cubicBezTo>
                  <a:cubicBezTo>
                    <a:pt x="-3471" y="3798"/>
                    <a:pt x="305" y="20746"/>
                    <a:pt x="7730" y="20746"/>
                  </a:cubicBezTo>
                </a:path>
              </a:pathLst>
            </a:custGeom>
            <a:solidFill>
              <a:srgbClr val="8A9297"/>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6" name="Group 529"/>
            <p:cNvGrpSpPr/>
            <p:nvPr/>
          </p:nvGrpSpPr>
          <p:grpSpPr>
            <a:xfrm>
              <a:off x="59" y="859501"/>
              <a:ext cx="1330111" cy="1083920"/>
              <a:chOff x="0" y="0"/>
              <a:chExt cx="1330110" cy="1083919"/>
            </a:xfrm>
          </p:grpSpPr>
          <p:sp>
            <p:nvSpPr>
              <p:cNvPr id="67" name="Shape 526"/>
              <p:cNvSpPr/>
              <p:nvPr/>
            </p:nvSpPr>
            <p:spPr>
              <a:xfrm>
                <a:off x="952924" y="158820"/>
                <a:ext cx="377187" cy="925100"/>
              </a:xfrm>
              <a:custGeom>
                <a:avLst/>
                <a:gdLst/>
                <a:ahLst/>
                <a:cxnLst>
                  <a:cxn ang="0">
                    <a:pos x="wd2" y="hd2"/>
                  </a:cxn>
                  <a:cxn ang="5400000">
                    <a:pos x="wd2" y="hd2"/>
                  </a:cxn>
                  <a:cxn ang="10800000">
                    <a:pos x="wd2" y="hd2"/>
                  </a:cxn>
                  <a:cxn ang="16200000">
                    <a:pos x="wd2" y="hd2"/>
                  </a:cxn>
                </a:cxnLst>
                <a:rect l="0" t="0" r="r" b="b"/>
                <a:pathLst>
                  <a:path w="21165" h="21600" extrusionOk="0">
                    <a:moveTo>
                      <a:pt x="21133" y="17912"/>
                    </a:moveTo>
                    <a:cubicBezTo>
                      <a:pt x="18965" y="10765"/>
                      <a:pt x="16898" y="3409"/>
                      <a:pt x="15223" y="307"/>
                    </a:cubicBezTo>
                    <a:cubicBezTo>
                      <a:pt x="15163" y="196"/>
                      <a:pt x="15080" y="96"/>
                      <a:pt x="14987" y="0"/>
                    </a:cubicBezTo>
                    <a:cubicBezTo>
                      <a:pt x="11390" y="3205"/>
                      <a:pt x="4833" y="18236"/>
                      <a:pt x="7679" y="21119"/>
                    </a:cubicBezTo>
                    <a:cubicBezTo>
                      <a:pt x="5477" y="21299"/>
                      <a:pt x="2867" y="21448"/>
                      <a:pt x="0" y="21566"/>
                    </a:cubicBezTo>
                    <a:lnTo>
                      <a:pt x="8" y="21600"/>
                    </a:lnTo>
                    <a:cubicBezTo>
                      <a:pt x="5853" y="21272"/>
                      <a:pt x="10393" y="21064"/>
                      <a:pt x="15674" y="20399"/>
                    </a:cubicBezTo>
                    <a:cubicBezTo>
                      <a:pt x="16856" y="20251"/>
                      <a:pt x="21600" y="19453"/>
                      <a:pt x="21133" y="17912"/>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 name="Shape 527"/>
              <p:cNvSpPr/>
              <p:nvPr/>
            </p:nvSpPr>
            <p:spPr>
              <a:xfrm>
                <a:off x="0" y="168163"/>
                <a:ext cx="237533" cy="897291"/>
              </a:xfrm>
              <a:custGeom>
                <a:avLst/>
                <a:gdLst/>
                <a:ahLst/>
                <a:cxnLst>
                  <a:cxn ang="0">
                    <a:pos x="wd2" y="hd2"/>
                  </a:cxn>
                  <a:cxn ang="5400000">
                    <a:pos x="wd2" y="hd2"/>
                  </a:cxn>
                  <a:cxn ang="10800000">
                    <a:pos x="wd2" y="hd2"/>
                  </a:cxn>
                  <a:cxn ang="16200000">
                    <a:pos x="wd2" y="hd2"/>
                  </a:cxn>
                </a:cxnLst>
                <a:rect l="0" t="0" r="r" b="b"/>
                <a:pathLst>
                  <a:path w="18214" h="21600" extrusionOk="0">
                    <a:moveTo>
                      <a:pt x="8081" y="0"/>
                    </a:moveTo>
                    <a:cubicBezTo>
                      <a:pt x="8059" y="29"/>
                      <a:pt x="8032" y="55"/>
                      <a:pt x="8011" y="85"/>
                    </a:cubicBezTo>
                    <a:cubicBezTo>
                      <a:pt x="5567" y="3540"/>
                      <a:pt x="2886" y="11109"/>
                      <a:pt x="61" y="18178"/>
                    </a:cubicBezTo>
                    <a:cubicBezTo>
                      <a:pt x="-666" y="19989"/>
                      <a:pt x="5343" y="20767"/>
                      <a:pt x="7287" y="20925"/>
                    </a:cubicBezTo>
                    <a:cubicBezTo>
                      <a:pt x="10761" y="21208"/>
                      <a:pt x="13994" y="21419"/>
                      <a:pt x="17323" y="21600"/>
                    </a:cubicBezTo>
                    <a:cubicBezTo>
                      <a:pt x="20934" y="18284"/>
                      <a:pt x="12704" y="2958"/>
                      <a:pt x="8081" y="0"/>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Shape 528"/>
              <p:cNvSpPr/>
              <p:nvPr/>
            </p:nvSpPr>
            <p:spPr>
              <a:xfrm>
                <a:off x="420407" y="0"/>
                <a:ext cx="481704" cy="104510"/>
              </a:xfrm>
              <a:custGeom>
                <a:avLst/>
                <a:gdLst/>
                <a:ahLst/>
                <a:cxnLst>
                  <a:cxn ang="0">
                    <a:pos x="wd2" y="hd2"/>
                  </a:cxn>
                  <a:cxn ang="5400000">
                    <a:pos x="wd2" y="hd2"/>
                  </a:cxn>
                  <a:cxn ang="10800000">
                    <a:pos x="wd2" y="hd2"/>
                  </a:cxn>
                  <a:cxn ang="16200000">
                    <a:pos x="wd2" y="hd2"/>
                  </a:cxn>
                </a:cxnLst>
                <a:rect l="0" t="0" r="r" b="b"/>
                <a:pathLst>
                  <a:path w="21600" h="15403" extrusionOk="0">
                    <a:moveTo>
                      <a:pt x="21600" y="4261"/>
                    </a:moveTo>
                    <a:cubicBezTo>
                      <a:pt x="21600" y="4261"/>
                      <a:pt x="21480" y="4000"/>
                      <a:pt x="21283" y="3578"/>
                    </a:cubicBezTo>
                    <a:cubicBezTo>
                      <a:pt x="19752" y="2562"/>
                      <a:pt x="18377" y="1571"/>
                      <a:pt x="17325" y="432"/>
                    </a:cubicBezTo>
                    <a:cubicBezTo>
                      <a:pt x="16752" y="1433"/>
                      <a:pt x="16176" y="2250"/>
                      <a:pt x="15599" y="2919"/>
                    </a:cubicBezTo>
                    <a:cubicBezTo>
                      <a:pt x="15567" y="2960"/>
                      <a:pt x="15534" y="3005"/>
                      <a:pt x="15501" y="3042"/>
                    </a:cubicBezTo>
                    <a:cubicBezTo>
                      <a:pt x="15248" y="3329"/>
                      <a:pt x="14997" y="3570"/>
                      <a:pt x="14745" y="3800"/>
                    </a:cubicBezTo>
                    <a:cubicBezTo>
                      <a:pt x="14668" y="3871"/>
                      <a:pt x="14591" y="3941"/>
                      <a:pt x="14514" y="4004"/>
                    </a:cubicBezTo>
                    <a:cubicBezTo>
                      <a:pt x="14267" y="4213"/>
                      <a:pt x="14021" y="4400"/>
                      <a:pt x="13776" y="4552"/>
                    </a:cubicBezTo>
                    <a:cubicBezTo>
                      <a:pt x="13710" y="4597"/>
                      <a:pt x="13644" y="4630"/>
                      <a:pt x="13578" y="4666"/>
                    </a:cubicBezTo>
                    <a:cubicBezTo>
                      <a:pt x="12765" y="5138"/>
                      <a:pt x="11962" y="5352"/>
                      <a:pt x="11178" y="5335"/>
                    </a:cubicBezTo>
                    <a:cubicBezTo>
                      <a:pt x="11133" y="5331"/>
                      <a:pt x="11088" y="5339"/>
                      <a:pt x="11042" y="5335"/>
                    </a:cubicBezTo>
                    <a:cubicBezTo>
                      <a:pt x="10815" y="5325"/>
                      <a:pt x="10590" y="5286"/>
                      <a:pt x="10366" y="5241"/>
                    </a:cubicBezTo>
                    <a:cubicBezTo>
                      <a:pt x="10275" y="5221"/>
                      <a:pt x="10183" y="5202"/>
                      <a:pt x="10092" y="5178"/>
                    </a:cubicBezTo>
                    <a:cubicBezTo>
                      <a:pt x="9883" y="5120"/>
                      <a:pt x="9675" y="5054"/>
                      <a:pt x="9469" y="4972"/>
                    </a:cubicBezTo>
                    <a:cubicBezTo>
                      <a:pt x="9372" y="4931"/>
                      <a:pt x="9275" y="4884"/>
                      <a:pt x="9178" y="4838"/>
                    </a:cubicBezTo>
                    <a:cubicBezTo>
                      <a:pt x="8977" y="4740"/>
                      <a:pt x="8776" y="4647"/>
                      <a:pt x="8580" y="4527"/>
                    </a:cubicBezTo>
                    <a:cubicBezTo>
                      <a:pt x="8545" y="4506"/>
                      <a:pt x="8512" y="4480"/>
                      <a:pt x="8477" y="4456"/>
                    </a:cubicBezTo>
                    <a:cubicBezTo>
                      <a:pt x="8085" y="4210"/>
                      <a:pt x="7705" y="3918"/>
                      <a:pt x="7334" y="3589"/>
                    </a:cubicBezTo>
                    <a:cubicBezTo>
                      <a:pt x="7208" y="3479"/>
                      <a:pt x="7082" y="3375"/>
                      <a:pt x="6959" y="3257"/>
                    </a:cubicBezTo>
                    <a:cubicBezTo>
                      <a:pt x="6814" y="3114"/>
                      <a:pt x="6673" y="2969"/>
                      <a:pt x="6531" y="2817"/>
                    </a:cubicBezTo>
                    <a:cubicBezTo>
                      <a:pt x="6397" y="2676"/>
                      <a:pt x="6264" y="2529"/>
                      <a:pt x="6133" y="2380"/>
                    </a:cubicBezTo>
                    <a:cubicBezTo>
                      <a:pt x="6005" y="2231"/>
                      <a:pt x="5879" y="2084"/>
                      <a:pt x="5755" y="1928"/>
                    </a:cubicBezTo>
                    <a:cubicBezTo>
                      <a:pt x="5611" y="1749"/>
                      <a:pt x="5473" y="1566"/>
                      <a:pt x="5335" y="1382"/>
                    </a:cubicBezTo>
                    <a:cubicBezTo>
                      <a:pt x="5230" y="1240"/>
                      <a:pt x="5123" y="1105"/>
                      <a:pt x="5021" y="959"/>
                    </a:cubicBezTo>
                    <a:cubicBezTo>
                      <a:pt x="4800" y="645"/>
                      <a:pt x="4588" y="324"/>
                      <a:pt x="4384" y="0"/>
                    </a:cubicBezTo>
                    <a:cubicBezTo>
                      <a:pt x="3316" y="1794"/>
                      <a:pt x="1878" y="3167"/>
                      <a:pt x="274" y="4404"/>
                    </a:cubicBezTo>
                    <a:lnTo>
                      <a:pt x="0" y="5084"/>
                    </a:lnTo>
                    <a:cubicBezTo>
                      <a:pt x="3715" y="16176"/>
                      <a:pt x="16514" y="21600"/>
                      <a:pt x="21600" y="4261"/>
                    </a:cubicBezTo>
                    <a:close/>
                  </a:path>
                </a:pathLst>
              </a:custGeom>
              <a:solidFill>
                <a:srgbClr val="222B31">
                  <a:alpha val="30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70" name="Picture 81"/>
          <p:cNvPicPr>
            <a:picLocks/>
          </p:cNvPicPr>
          <p:nvPr/>
        </p:nvPicPr>
        <p:blipFill>
          <a:blip r:embed="rId2">
            <a:extLst/>
          </a:blip>
          <a:stretch>
            <a:fillRect/>
          </a:stretch>
        </p:blipFill>
        <p:spPr>
          <a:xfrm>
            <a:off x="8844627" y="4822502"/>
            <a:ext cx="2740633" cy="3268196"/>
          </a:xfrm>
          <a:prstGeom prst="rect">
            <a:avLst/>
          </a:prstGeom>
        </p:spPr>
      </p:pic>
      <p:sp>
        <p:nvSpPr>
          <p:cNvPr id="71" name="Shape 534"/>
          <p:cNvSpPr/>
          <p:nvPr/>
        </p:nvSpPr>
        <p:spPr>
          <a:xfrm>
            <a:off x="14517912" y="3012664"/>
            <a:ext cx="8342088" cy="151220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l">
              <a:defRPr sz="3000" b="1">
                <a:solidFill>
                  <a:srgbClr val="89C600"/>
                </a:solidFill>
                <a:latin typeface="Helvetica"/>
                <a:ea typeface="Helvetica"/>
                <a:cs typeface="Helvetica"/>
                <a:sym typeface="Helvetica"/>
              </a:defRPr>
            </a:pPr>
            <a:r>
              <a:rPr dirty="0">
                <a:solidFill>
                  <a:srgbClr val="25AEDB"/>
                </a:solidFill>
                <a:latin typeface="Microsoft YaHei" charset="-122"/>
                <a:ea typeface="Microsoft YaHei" charset="-122"/>
                <a:cs typeface="Microsoft YaHei" charset="-122"/>
              </a:rPr>
              <a:t>缺少对HTTP(s)接入支持</a:t>
            </a:r>
          </a:p>
          <a:p>
            <a:pPr algn="l">
              <a:lnSpc>
                <a:spcPct val="110000"/>
              </a:lnSpc>
              <a:defRPr sz="2000">
                <a:solidFill>
                  <a:srgbClr val="FFFFFF"/>
                </a:solidFill>
                <a:latin typeface="Helvetica"/>
                <a:ea typeface="Helvetica"/>
                <a:cs typeface="Helvetica"/>
                <a:sym typeface="Helvetica"/>
              </a:defRPr>
            </a:pPr>
            <a:r>
              <a:rPr sz="2800" dirty="0">
                <a:solidFill>
                  <a:schemeClr val="tx2"/>
                </a:solidFill>
                <a:latin typeface="Microsoft YaHei" charset="-122"/>
                <a:ea typeface="Microsoft YaHei" charset="-122"/>
                <a:cs typeface="Microsoft YaHei" charset="-122"/>
              </a:rPr>
              <a:t>根据中心规划，新平台需要使用统一终端框架进行客户端开发，</a:t>
            </a:r>
            <a:r>
              <a:rPr sz="2800" dirty="0" smtClean="0">
                <a:solidFill>
                  <a:schemeClr val="tx2"/>
                </a:solidFill>
                <a:latin typeface="Microsoft YaHei" charset="-122"/>
                <a:ea typeface="Microsoft YaHei" charset="-122"/>
                <a:cs typeface="Microsoft YaHei" charset="-122"/>
              </a:rPr>
              <a:t>而统一终端推荐使用HTTP(s)进行通讯。</a:t>
            </a:r>
            <a:endParaRPr sz="2800" dirty="0">
              <a:solidFill>
                <a:schemeClr val="tx2"/>
              </a:solidFill>
              <a:latin typeface="Microsoft YaHei" charset="-122"/>
              <a:ea typeface="Microsoft YaHei" charset="-122"/>
              <a:cs typeface="Microsoft YaHei" charset="-122"/>
            </a:endParaRPr>
          </a:p>
        </p:txBody>
      </p:sp>
      <p:sp>
        <p:nvSpPr>
          <p:cNvPr id="72" name="Shape 535"/>
          <p:cNvSpPr/>
          <p:nvPr/>
        </p:nvSpPr>
        <p:spPr>
          <a:xfrm>
            <a:off x="14517912" y="4955933"/>
            <a:ext cx="8342088" cy="151220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l">
              <a:defRPr sz="3000" b="1">
                <a:solidFill>
                  <a:srgbClr val="00B392"/>
                </a:solidFill>
                <a:latin typeface="Helvetica"/>
                <a:ea typeface="Helvetica"/>
                <a:cs typeface="Helvetica"/>
                <a:sym typeface="Helvetica"/>
              </a:defRPr>
            </a:pPr>
            <a:r>
              <a:rPr dirty="0">
                <a:solidFill>
                  <a:schemeClr val="accent3"/>
                </a:solidFill>
                <a:latin typeface="Microsoft YaHei" charset="-122"/>
                <a:ea typeface="Microsoft YaHei" charset="-122"/>
                <a:cs typeface="Microsoft YaHei" charset="-122"/>
              </a:rPr>
              <a:t>缺少对接统一认证系统的功能</a:t>
            </a:r>
          </a:p>
          <a:p>
            <a:pPr algn="l">
              <a:lnSpc>
                <a:spcPct val="110000"/>
              </a:lnSpc>
              <a:defRPr sz="2000">
                <a:solidFill>
                  <a:srgbClr val="FFFFFF"/>
                </a:solidFill>
                <a:latin typeface="Helvetica"/>
                <a:ea typeface="Helvetica"/>
                <a:cs typeface="Helvetica"/>
                <a:sym typeface="Helvetica"/>
              </a:defRPr>
            </a:pPr>
            <a:r>
              <a:rPr sz="2800" dirty="0">
                <a:solidFill>
                  <a:schemeClr val="tx2"/>
                </a:solidFill>
                <a:latin typeface="Microsoft YaHei" charset="-122"/>
                <a:ea typeface="Microsoft YaHei" charset="-122"/>
                <a:cs typeface="Microsoft YaHei" charset="-122"/>
              </a:rPr>
              <a:t>根据中心规划，中心系统的用户身份认证应使用统一认证提供的服务。</a:t>
            </a:r>
          </a:p>
        </p:txBody>
      </p:sp>
      <p:sp>
        <p:nvSpPr>
          <p:cNvPr id="73" name="Shape 536"/>
          <p:cNvSpPr/>
          <p:nvPr/>
        </p:nvSpPr>
        <p:spPr>
          <a:xfrm>
            <a:off x="14517912" y="6899202"/>
            <a:ext cx="8342088" cy="198618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l">
              <a:defRPr sz="3000" b="1">
                <a:solidFill>
                  <a:srgbClr val="00BAF7"/>
                </a:solidFill>
                <a:latin typeface="Helvetica"/>
                <a:ea typeface="Helvetica"/>
                <a:cs typeface="Helvetica"/>
                <a:sym typeface="Helvetica"/>
              </a:defRPr>
            </a:pPr>
            <a:r>
              <a:rPr dirty="0">
                <a:solidFill>
                  <a:schemeClr val="tx2"/>
                </a:solidFill>
                <a:latin typeface="Microsoft YaHei" charset="-122"/>
                <a:ea typeface="Microsoft YaHei" charset="-122"/>
                <a:cs typeface="Microsoft YaHei" charset="-122"/>
              </a:rPr>
              <a:t>不支持统一接入</a:t>
            </a:r>
          </a:p>
          <a:p>
            <a:pPr algn="l">
              <a:lnSpc>
                <a:spcPct val="110000"/>
              </a:lnSpc>
              <a:defRPr sz="2000">
                <a:solidFill>
                  <a:srgbClr val="FFFFFF"/>
                </a:solidFill>
                <a:latin typeface="Helvetica"/>
                <a:ea typeface="Helvetica"/>
                <a:cs typeface="Helvetica"/>
                <a:sym typeface="Helvetica"/>
              </a:defRPr>
            </a:pPr>
            <a:r>
              <a:rPr sz="2800" dirty="0">
                <a:solidFill>
                  <a:schemeClr val="tx2"/>
                </a:solidFill>
                <a:latin typeface="Microsoft YaHei" charset="-122"/>
                <a:ea typeface="Microsoft YaHei" charset="-122"/>
                <a:cs typeface="Microsoft YaHei" charset="-122"/>
              </a:rPr>
              <a:t>当前因为Coms层专门为客户端提供消息重传机制、基础数据下载等机制，</a:t>
            </a:r>
            <a:r>
              <a:rPr sz="2800" dirty="0" smtClean="0">
                <a:solidFill>
                  <a:schemeClr val="tx2"/>
                </a:solidFill>
                <a:latin typeface="Microsoft YaHei" charset="-122"/>
                <a:ea typeface="Microsoft YaHei" charset="-122"/>
                <a:cs typeface="Microsoft YaHei" charset="-122"/>
              </a:rPr>
              <a:t>使得交易API</a:t>
            </a:r>
            <a:r>
              <a:rPr sz="2800" dirty="0">
                <a:solidFill>
                  <a:schemeClr val="tx2"/>
                </a:solidFill>
                <a:latin typeface="Microsoft YaHei" charset="-122"/>
                <a:ea typeface="Microsoft YaHei" charset="-122"/>
                <a:cs typeface="Microsoft YaHei" charset="-122"/>
              </a:rPr>
              <a:t>不能直接通过Coms接入。</a:t>
            </a:r>
          </a:p>
        </p:txBody>
      </p:sp>
      <p:sp>
        <p:nvSpPr>
          <p:cNvPr id="74" name="Shape 537"/>
          <p:cNvSpPr/>
          <p:nvPr/>
        </p:nvSpPr>
        <p:spPr>
          <a:xfrm>
            <a:off x="14517912" y="8842471"/>
            <a:ext cx="8342088" cy="151220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l">
              <a:defRPr sz="3000" b="1">
                <a:solidFill>
                  <a:srgbClr val="FFC000"/>
                </a:solidFill>
                <a:latin typeface="Helvetica"/>
                <a:ea typeface="Helvetica"/>
                <a:cs typeface="Helvetica"/>
                <a:sym typeface="Helvetica"/>
              </a:defRPr>
            </a:pPr>
            <a:r>
              <a:rPr dirty="0">
                <a:solidFill>
                  <a:schemeClr val="accent1"/>
                </a:solidFill>
                <a:latin typeface="Microsoft YaHei" charset="-122"/>
                <a:ea typeface="Microsoft YaHei" charset="-122"/>
                <a:cs typeface="Microsoft YaHei" charset="-122"/>
              </a:rPr>
              <a:t>缺乏灵活的协议转换机制</a:t>
            </a:r>
          </a:p>
          <a:p>
            <a:pPr algn="l">
              <a:lnSpc>
                <a:spcPct val="110000"/>
              </a:lnSpc>
              <a:defRPr sz="2000">
                <a:solidFill>
                  <a:srgbClr val="FFFFFF"/>
                </a:solidFill>
                <a:latin typeface="Helvetica"/>
                <a:ea typeface="Helvetica"/>
                <a:cs typeface="Helvetica"/>
                <a:sym typeface="Helvetica"/>
              </a:defRPr>
            </a:pPr>
            <a:r>
              <a:rPr sz="2800" dirty="0" smtClean="0">
                <a:solidFill>
                  <a:schemeClr val="tx2"/>
                </a:solidFill>
                <a:latin typeface="Microsoft YaHei" charset="-122"/>
                <a:ea typeface="Microsoft YaHei" charset="-122"/>
                <a:cs typeface="Microsoft YaHei" charset="-122"/>
              </a:rPr>
              <a:t>协议转换模块</a:t>
            </a:r>
            <a:r>
              <a:rPr lang="zh-CN" altLang="en-US" sz="2800" dirty="0" smtClean="0">
                <a:solidFill>
                  <a:schemeClr val="tx2"/>
                </a:solidFill>
                <a:latin typeface="Microsoft YaHei" charset="-122"/>
                <a:ea typeface="Microsoft YaHei" charset="-122"/>
                <a:cs typeface="Microsoft YaHei" charset="-122"/>
              </a:rPr>
              <a:t>不够灵活，不支持插件机制或其它类似扩展机制</a:t>
            </a:r>
            <a:r>
              <a:rPr sz="2800" dirty="0" smtClean="0">
                <a:solidFill>
                  <a:schemeClr val="tx2"/>
                </a:solidFill>
                <a:latin typeface="Microsoft YaHei" charset="-122"/>
                <a:ea typeface="Microsoft YaHei" charset="-122"/>
                <a:cs typeface="Microsoft YaHei" charset="-122"/>
              </a:rPr>
              <a:t>，</a:t>
            </a:r>
            <a:r>
              <a:rPr lang="zh-CN" altLang="en-US" sz="2800" dirty="0" smtClean="0">
                <a:solidFill>
                  <a:schemeClr val="tx2"/>
                </a:solidFill>
                <a:latin typeface="Microsoft YaHei" charset="-122"/>
                <a:ea typeface="Microsoft YaHei" charset="-122"/>
                <a:cs typeface="Microsoft YaHei" charset="-122"/>
              </a:rPr>
              <a:t>使得能够对</a:t>
            </a:r>
            <a:r>
              <a:rPr sz="2800" dirty="0" smtClean="0">
                <a:solidFill>
                  <a:schemeClr val="tx2"/>
                </a:solidFill>
                <a:latin typeface="Microsoft YaHei" charset="-122"/>
                <a:ea typeface="Microsoft YaHei" charset="-122"/>
                <a:cs typeface="Microsoft YaHei" charset="-122"/>
              </a:rPr>
              <a:t>多种不同协议的转换</a:t>
            </a:r>
            <a:r>
              <a:rPr sz="2800" dirty="0">
                <a:solidFill>
                  <a:schemeClr val="tx2"/>
                </a:solidFill>
                <a:latin typeface="Microsoft YaHei" charset="-122"/>
                <a:ea typeface="Microsoft YaHei" charset="-122"/>
                <a:cs typeface="Microsoft YaHei" charset="-122"/>
              </a:rPr>
              <a:t>。</a:t>
            </a:r>
          </a:p>
        </p:txBody>
      </p:sp>
      <p:sp>
        <p:nvSpPr>
          <p:cNvPr id="75" name="Shape 538"/>
          <p:cNvSpPr/>
          <p:nvPr/>
        </p:nvSpPr>
        <p:spPr>
          <a:xfrm>
            <a:off x="14517912" y="10785739"/>
            <a:ext cx="8342088" cy="103823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l">
              <a:defRPr sz="3000" b="1">
                <a:solidFill>
                  <a:srgbClr val="F62400"/>
                </a:solidFill>
                <a:latin typeface="Helvetica"/>
                <a:ea typeface="Helvetica"/>
                <a:cs typeface="Helvetica"/>
                <a:sym typeface="Helvetica"/>
              </a:defRPr>
            </a:pPr>
            <a:r>
              <a:rPr dirty="0">
                <a:solidFill>
                  <a:schemeClr val="accent2"/>
                </a:solidFill>
                <a:latin typeface="Microsoft YaHei" charset="-122"/>
                <a:ea typeface="Microsoft YaHei" charset="-122"/>
                <a:cs typeface="Microsoft YaHei" charset="-122"/>
              </a:rPr>
              <a:t>缺乏防护机制</a:t>
            </a:r>
          </a:p>
          <a:p>
            <a:pPr algn="l">
              <a:lnSpc>
                <a:spcPct val="110000"/>
              </a:lnSpc>
              <a:defRPr sz="2000">
                <a:solidFill>
                  <a:srgbClr val="FFFFFF"/>
                </a:solidFill>
                <a:latin typeface="Helvetica"/>
                <a:ea typeface="Helvetica"/>
                <a:cs typeface="Helvetica"/>
                <a:sym typeface="Helvetica"/>
              </a:defRPr>
            </a:pPr>
            <a:r>
              <a:rPr sz="2800" dirty="0">
                <a:solidFill>
                  <a:schemeClr val="tx2"/>
                </a:solidFill>
                <a:latin typeface="Microsoft YaHei" charset="-122"/>
                <a:ea typeface="Microsoft YaHei" charset="-122"/>
                <a:cs typeface="Microsoft YaHei" charset="-122"/>
              </a:rPr>
              <a:t>缺乏对流量控制、负载均衡和防攻击的支持。</a:t>
            </a:r>
          </a:p>
        </p:txBody>
      </p:sp>
      <p:sp>
        <p:nvSpPr>
          <p:cNvPr id="76" name="Shape 539"/>
          <p:cNvSpPr/>
          <p:nvPr/>
        </p:nvSpPr>
        <p:spPr>
          <a:xfrm>
            <a:off x="12699283" y="2990518"/>
            <a:ext cx="1409701" cy="1409701"/>
          </a:xfrm>
          <a:prstGeom prst="rect">
            <a:avLst/>
          </a:prstGeom>
          <a:solidFill>
            <a:srgbClr val="25AEDB"/>
          </a:solidFill>
          <a:ln w="12700">
            <a:miter lim="400000"/>
          </a:ln>
        </p:spPr>
        <p:txBody>
          <a:bodyPr lIns="50800" tIns="50800" rIns="50800" bIns="50800" anchor="ctr"/>
          <a:lstStyle/>
          <a:p>
            <a:pPr>
              <a:defRPr sz="3200"/>
            </a:pPr>
            <a:endParaRPr>
              <a:latin typeface="Microsoft YaHei" charset="-122"/>
              <a:ea typeface="Microsoft YaHei" charset="-122"/>
              <a:cs typeface="Microsoft YaHei" charset="-122"/>
            </a:endParaRPr>
          </a:p>
        </p:txBody>
      </p:sp>
      <p:sp>
        <p:nvSpPr>
          <p:cNvPr id="77" name="Shape 540"/>
          <p:cNvSpPr/>
          <p:nvPr/>
        </p:nvSpPr>
        <p:spPr>
          <a:xfrm>
            <a:off x="12699283" y="4918993"/>
            <a:ext cx="1409701" cy="1409701"/>
          </a:xfrm>
          <a:prstGeom prst="rect">
            <a:avLst/>
          </a:prstGeom>
          <a:solidFill>
            <a:schemeClr val="accent3"/>
          </a:solidFill>
          <a:ln w="12700">
            <a:miter lim="400000"/>
          </a:ln>
        </p:spPr>
        <p:txBody>
          <a:bodyPr lIns="50800" tIns="50800" rIns="50800" bIns="50800" anchor="ctr"/>
          <a:lstStyle/>
          <a:p>
            <a:pPr>
              <a:defRPr sz="3200"/>
            </a:pPr>
            <a:endParaRPr>
              <a:latin typeface="Microsoft YaHei" charset="-122"/>
              <a:ea typeface="Microsoft YaHei" charset="-122"/>
              <a:cs typeface="Microsoft YaHei" charset="-122"/>
            </a:endParaRPr>
          </a:p>
        </p:txBody>
      </p:sp>
      <p:sp>
        <p:nvSpPr>
          <p:cNvPr id="78" name="Shape 541"/>
          <p:cNvSpPr/>
          <p:nvPr/>
        </p:nvSpPr>
        <p:spPr>
          <a:xfrm>
            <a:off x="12699283" y="6847468"/>
            <a:ext cx="1409701" cy="1409701"/>
          </a:xfrm>
          <a:prstGeom prst="rect">
            <a:avLst/>
          </a:prstGeom>
          <a:solidFill>
            <a:schemeClr val="tx2"/>
          </a:solidFill>
          <a:ln w="12700">
            <a:miter lim="400000"/>
          </a:ln>
        </p:spPr>
        <p:txBody>
          <a:bodyPr lIns="50800" tIns="50800" rIns="50800" bIns="50800" anchor="ctr"/>
          <a:lstStyle/>
          <a:p>
            <a:pPr>
              <a:defRPr sz="3200"/>
            </a:pPr>
            <a:endParaRPr>
              <a:latin typeface="Microsoft YaHei" charset="-122"/>
              <a:ea typeface="Microsoft YaHei" charset="-122"/>
              <a:cs typeface="Microsoft YaHei" charset="-122"/>
            </a:endParaRPr>
          </a:p>
        </p:txBody>
      </p:sp>
      <p:sp>
        <p:nvSpPr>
          <p:cNvPr id="79" name="Shape 542"/>
          <p:cNvSpPr/>
          <p:nvPr/>
        </p:nvSpPr>
        <p:spPr>
          <a:xfrm>
            <a:off x="12699283" y="10704419"/>
            <a:ext cx="1409701" cy="1409701"/>
          </a:xfrm>
          <a:prstGeom prst="rect">
            <a:avLst/>
          </a:prstGeom>
          <a:solidFill>
            <a:schemeClr val="accent2"/>
          </a:solidFill>
          <a:ln w="12700">
            <a:miter lim="400000"/>
          </a:ln>
        </p:spPr>
        <p:txBody>
          <a:bodyPr lIns="50800" tIns="50800" rIns="50800" bIns="50800" anchor="ctr"/>
          <a:lstStyle/>
          <a:p>
            <a:pPr>
              <a:defRPr sz="3200"/>
            </a:pPr>
            <a:endParaRPr>
              <a:latin typeface="Microsoft YaHei" charset="-122"/>
              <a:ea typeface="Microsoft YaHei" charset="-122"/>
              <a:cs typeface="Microsoft YaHei" charset="-122"/>
            </a:endParaRPr>
          </a:p>
        </p:txBody>
      </p:sp>
      <p:sp>
        <p:nvSpPr>
          <p:cNvPr id="80" name="Shape 543"/>
          <p:cNvSpPr/>
          <p:nvPr/>
        </p:nvSpPr>
        <p:spPr>
          <a:xfrm>
            <a:off x="12699283" y="8775944"/>
            <a:ext cx="1409701" cy="1409701"/>
          </a:xfrm>
          <a:prstGeom prst="rect">
            <a:avLst/>
          </a:prstGeom>
          <a:solidFill>
            <a:schemeClr val="accent4"/>
          </a:solidFill>
          <a:ln w="12700">
            <a:miter lim="400000"/>
          </a:ln>
        </p:spPr>
        <p:txBody>
          <a:bodyPr lIns="50800" tIns="50800" rIns="50800" bIns="50800" anchor="ctr"/>
          <a:lstStyle/>
          <a:p>
            <a:pPr>
              <a:defRPr sz="3200"/>
            </a:pPr>
            <a:endParaRPr>
              <a:latin typeface="Microsoft YaHei" charset="-122"/>
              <a:ea typeface="Microsoft YaHei" charset="-122"/>
              <a:cs typeface="Microsoft YaHei" charset="-122"/>
            </a:endParaRPr>
          </a:p>
        </p:txBody>
      </p:sp>
      <p:sp>
        <p:nvSpPr>
          <p:cNvPr id="81" name="Shape 544"/>
          <p:cNvSpPr/>
          <p:nvPr/>
        </p:nvSpPr>
        <p:spPr>
          <a:xfrm>
            <a:off x="13023133" y="10944160"/>
            <a:ext cx="762001" cy="1016001"/>
          </a:xfrm>
          <a:custGeom>
            <a:avLst/>
            <a:gdLst/>
            <a:ahLst/>
            <a:cxnLst>
              <a:cxn ang="0">
                <a:pos x="wd2" y="hd2"/>
              </a:cxn>
              <a:cxn ang="5400000">
                <a:pos x="wd2" y="hd2"/>
              </a:cxn>
              <a:cxn ang="10800000">
                <a:pos x="wd2" y="hd2"/>
              </a:cxn>
              <a:cxn ang="16200000">
                <a:pos x="wd2" y="hd2"/>
              </a:cxn>
            </a:cxnLst>
            <a:rect l="0" t="0" r="r" b="b"/>
            <a:pathLst>
              <a:path w="21600" h="21600" extrusionOk="0">
                <a:moveTo>
                  <a:pt x="4864" y="0"/>
                </a:moveTo>
                <a:cubicBezTo>
                  <a:pt x="4443" y="0"/>
                  <a:pt x="4154" y="281"/>
                  <a:pt x="4147" y="633"/>
                </a:cubicBezTo>
                <a:cubicBezTo>
                  <a:pt x="4119" y="2239"/>
                  <a:pt x="2586" y="3548"/>
                  <a:pt x="668" y="3548"/>
                </a:cubicBezTo>
                <a:cubicBezTo>
                  <a:pt x="240" y="3548"/>
                  <a:pt x="0" y="3832"/>
                  <a:pt x="0" y="4188"/>
                </a:cubicBezTo>
                <a:lnTo>
                  <a:pt x="0" y="10562"/>
                </a:lnTo>
                <a:lnTo>
                  <a:pt x="0" y="13408"/>
                </a:lnTo>
                <a:cubicBezTo>
                  <a:pt x="0" y="18866"/>
                  <a:pt x="10047" y="21464"/>
                  <a:pt x="10478" y="21573"/>
                </a:cubicBezTo>
                <a:cubicBezTo>
                  <a:pt x="10552" y="21590"/>
                  <a:pt x="10518" y="21600"/>
                  <a:pt x="10592" y="21600"/>
                </a:cubicBezTo>
                <a:cubicBezTo>
                  <a:pt x="10684" y="21600"/>
                  <a:pt x="10878" y="21586"/>
                  <a:pt x="10967" y="21559"/>
                </a:cubicBezTo>
                <a:cubicBezTo>
                  <a:pt x="11396" y="21423"/>
                  <a:pt x="21600" y="18196"/>
                  <a:pt x="21600" y="13415"/>
                </a:cubicBezTo>
                <a:lnTo>
                  <a:pt x="21600" y="4188"/>
                </a:lnTo>
                <a:cubicBezTo>
                  <a:pt x="21600" y="3832"/>
                  <a:pt x="21148" y="3548"/>
                  <a:pt x="20720" y="3548"/>
                </a:cubicBezTo>
                <a:cubicBezTo>
                  <a:pt x="18801" y="3548"/>
                  <a:pt x="17115" y="2239"/>
                  <a:pt x="17086" y="633"/>
                </a:cubicBezTo>
                <a:cubicBezTo>
                  <a:pt x="17080" y="281"/>
                  <a:pt x="16734" y="0"/>
                  <a:pt x="16312" y="0"/>
                </a:cubicBezTo>
                <a:lnTo>
                  <a:pt x="4864" y="0"/>
                </a:lnTo>
                <a:close/>
                <a:moveTo>
                  <a:pt x="5565" y="1287"/>
                </a:moveTo>
                <a:lnTo>
                  <a:pt x="9908" y="1287"/>
                </a:lnTo>
                <a:lnTo>
                  <a:pt x="9908" y="10242"/>
                </a:lnTo>
                <a:lnTo>
                  <a:pt x="1540" y="10242"/>
                </a:lnTo>
                <a:lnTo>
                  <a:pt x="1540" y="4787"/>
                </a:lnTo>
                <a:cubicBezTo>
                  <a:pt x="3468" y="4508"/>
                  <a:pt x="5205" y="3221"/>
                  <a:pt x="5565" y="1287"/>
                </a:cubicBezTo>
                <a:close/>
                <a:moveTo>
                  <a:pt x="10674" y="1287"/>
                </a:moveTo>
                <a:lnTo>
                  <a:pt x="15611" y="1287"/>
                </a:lnTo>
                <a:cubicBezTo>
                  <a:pt x="15971" y="3221"/>
                  <a:pt x="17737" y="4508"/>
                  <a:pt x="20052" y="4787"/>
                </a:cubicBezTo>
                <a:lnTo>
                  <a:pt x="20052" y="10242"/>
                </a:lnTo>
                <a:lnTo>
                  <a:pt x="10674" y="10242"/>
                </a:lnTo>
                <a:lnTo>
                  <a:pt x="10674" y="1287"/>
                </a:lnTo>
                <a:close/>
                <a:moveTo>
                  <a:pt x="1540" y="10882"/>
                </a:moveTo>
                <a:lnTo>
                  <a:pt x="9908" y="10882"/>
                </a:lnTo>
                <a:lnTo>
                  <a:pt x="9908" y="19993"/>
                </a:lnTo>
                <a:cubicBezTo>
                  <a:pt x="7536" y="19261"/>
                  <a:pt x="1540" y="17073"/>
                  <a:pt x="1540" y="13408"/>
                </a:cubicBezTo>
                <a:lnTo>
                  <a:pt x="1540" y="10882"/>
                </a:lnTo>
                <a:close/>
                <a:moveTo>
                  <a:pt x="10674" y="10882"/>
                </a:moveTo>
                <a:lnTo>
                  <a:pt x="20052" y="10882"/>
                </a:lnTo>
                <a:lnTo>
                  <a:pt x="20052" y="13415"/>
                </a:lnTo>
                <a:cubicBezTo>
                  <a:pt x="20052" y="16548"/>
                  <a:pt x="13584" y="19347"/>
                  <a:pt x="10780" y="20272"/>
                </a:cubicBezTo>
                <a:cubicBezTo>
                  <a:pt x="10761" y="20267"/>
                  <a:pt x="10695" y="20244"/>
                  <a:pt x="10674" y="20238"/>
                </a:cubicBezTo>
                <a:lnTo>
                  <a:pt x="10674" y="10882"/>
                </a:lnTo>
                <a:close/>
                <a:moveTo>
                  <a:pt x="2664" y="12856"/>
                </a:moveTo>
                <a:cubicBezTo>
                  <a:pt x="2455" y="12889"/>
                  <a:pt x="2316" y="13064"/>
                  <a:pt x="2355" y="13238"/>
                </a:cubicBezTo>
                <a:cubicBezTo>
                  <a:pt x="2355" y="13238"/>
                  <a:pt x="2383" y="13358"/>
                  <a:pt x="2453" y="13565"/>
                </a:cubicBezTo>
                <a:cubicBezTo>
                  <a:pt x="2499" y="13706"/>
                  <a:pt x="2652" y="13796"/>
                  <a:pt x="2819" y="13796"/>
                </a:cubicBezTo>
                <a:cubicBezTo>
                  <a:pt x="2853" y="13796"/>
                  <a:pt x="2890" y="13797"/>
                  <a:pt x="2925" y="13789"/>
                </a:cubicBezTo>
                <a:cubicBezTo>
                  <a:pt x="3131" y="13740"/>
                  <a:pt x="3252" y="13559"/>
                  <a:pt x="3194" y="13388"/>
                </a:cubicBezTo>
                <a:cubicBezTo>
                  <a:pt x="3139" y="13222"/>
                  <a:pt x="3115" y="13121"/>
                  <a:pt x="3113" y="13115"/>
                </a:cubicBezTo>
                <a:cubicBezTo>
                  <a:pt x="3075" y="12939"/>
                  <a:pt x="2871" y="12825"/>
                  <a:pt x="2664" y="12856"/>
                </a:cubicBezTo>
                <a:close/>
                <a:moveTo>
                  <a:pt x="3618" y="14395"/>
                </a:moveTo>
                <a:cubicBezTo>
                  <a:pt x="3523" y="14372"/>
                  <a:pt x="3418" y="14379"/>
                  <a:pt x="3324" y="14423"/>
                </a:cubicBezTo>
                <a:cubicBezTo>
                  <a:pt x="3138" y="14508"/>
                  <a:pt x="3076" y="14702"/>
                  <a:pt x="3178" y="14859"/>
                </a:cubicBezTo>
                <a:cubicBezTo>
                  <a:pt x="3865" y="15908"/>
                  <a:pt x="5012" y="16791"/>
                  <a:pt x="6494" y="17412"/>
                </a:cubicBezTo>
                <a:cubicBezTo>
                  <a:pt x="6550" y="17436"/>
                  <a:pt x="6607" y="17446"/>
                  <a:pt x="6665" y="17446"/>
                </a:cubicBezTo>
                <a:cubicBezTo>
                  <a:pt x="6807" y="17446"/>
                  <a:pt x="6939" y="17382"/>
                  <a:pt x="7007" y="17269"/>
                </a:cubicBezTo>
                <a:cubicBezTo>
                  <a:pt x="7102" y="17110"/>
                  <a:pt x="7027" y="16914"/>
                  <a:pt x="6836" y="16833"/>
                </a:cubicBezTo>
                <a:cubicBezTo>
                  <a:pt x="5494" y="16270"/>
                  <a:pt x="4467" y="15480"/>
                  <a:pt x="3854" y="14545"/>
                </a:cubicBezTo>
                <a:cubicBezTo>
                  <a:pt x="3803" y="14468"/>
                  <a:pt x="3712" y="14419"/>
                  <a:pt x="3618" y="1439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Microsoft YaHei" charset="-122"/>
              <a:ea typeface="Microsoft YaHei" charset="-122"/>
              <a:cs typeface="Microsoft YaHei" charset="-122"/>
            </a:endParaRPr>
          </a:p>
        </p:txBody>
      </p:sp>
      <p:sp>
        <p:nvSpPr>
          <p:cNvPr id="82" name="Shape 545"/>
          <p:cNvSpPr/>
          <p:nvPr/>
        </p:nvSpPr>
        <p:spPr>
          <a:xfrm>
            <a:off x="13023133" y="3314368"/>
            <a:ext cx="762001" cy="762001"/>
          </a:xfrm>
          <a:custGeom>
            <a:avLst/>
            <a:gdLst/>
            <a:ahLst/>
            <a:cxnLst>
              <a:cxn ang="0">
                <a:pos x="wd2" y="hd2"/>
              </a:cxn>
              <a:cxn ang="5400000">
                <a:pos x="wd2" y="hd2"/>
              </a:cxn>
              <a:cxn ang="10800000">
                <a:pos x="wd2" y="hd2"/>
              </a:cxn>
              <a:cxn ang="16200000">
                <a:pos x="wd2" y="hd2"/>
              </a:cxn>
            </a:cxnLst>
            <a:rect l="0" t="0" r="r" b="b"/>
            <a:pathLst>
              <a:path w="21600" h="21005" extrusionOk="0">
                <a:moveTo>
                  <a:pt x="3702" y="32"/>
                </a:moveTo>
                <a:cubicBezTo>
                  <a:pt x="2748" y="146"/>
                  <a:pt x="1796" y="558"/>
                  <a:pt x="1168" y="1169"/>
                </a:cubicBezTo>
                <a:cubicBezTo>
                  <a:pt x="441" y="1879"/>
                  <a:pt x="0" y="2982"/>
                  <a:pt x="0" y="4041"/>
                </a:cubicBezTo>
                <a:cubicBezTo>
                  <a:pt x="0" y="4863"/>
                  <a:pt x="272" y="5577"/>
                  <a:pt x="772" y="6065"/>
                </a:cubicBezTo>
                <a:lnTo>
                  <a:pt x="5049" y="10228"/>
                </a:lnTo>
                <a:cubicBezTo>
                  <a:pt x="5901" y="11057"/>
                  <a:pt x="7137" y="11332"/>
                  <a:pt x="8276" y="10998"/>
                </a:cubicBezTo>
                <a:lnTo>
                  <a:pt x="2000" y="4889"/>
                </a:lnTo>
                <a:cubicBezTo>
                  <a:pt x="1792" y="4694"/>
                  <a:pt x="1683" y="4387"/>
                  <a:pt x="1683" y="4041"/>
                </a:cubicBezTo>
                <a:cubicBezTo>
                  <a:pt x="1683" y="3472"/>
                  <a:pt x="1992" y="2757"/>
                  <a:pt x="2396" y="2364"/>
                </a:cubicBezTo>
                <a:cubicBezTo>
                  <a:pt x="2928" y="1845"/>
                  <a:pt x="4373" y="1269"/>
                  <a:pt x="5049" y="1921"/>
                </a:cubicBezTo>
                <a:lnTo>
                  <a:pt x="11325" y="8030"/>
                </a:lnTo>
                <a:cubicBezTo>
                  <a:pt x="11413" y="7733"/>
                  <a:pt x="11463" y="7437"/>
                  <a:pt x="11463" y="7125"/>
                </a:cubicBezTo>
                <a:cubicBezTo>
                  <a:pt x="11463" y="6278"/>
                  <a:pt x="11126" y="5484"/>
                  <a:pt x="10513" y="4889"/>
                </a:cubicBezTo>
                <a:lnTo>
                  <a:pt x="6256" y="726"/>
                </a:lnTo>
                <a:cubicBezTo>
                  <a:pt x="5615" y="102"/>
                  <a:pt x="4656" y="-82"/>
                  <a:pt x="3702" y="32"/>
                </a:cubicBezTo>
                <a:close/>
                <a:moveTo>
                  <a:pt x="6593" y="5544"/>
                </a:moveTo>
                <a:cubicBezTo>
                  <a:pt x="6364" y="5544"/>
                  <a:pt x="6134" y="5628"/>
                  <a:pt x="5959" y="5795"/>
                </a:cubicBezTo>
                <a:cubicBezTo>
                  <a:pt x="5789" y="5959"/>
                  <a:pt x="5702" y="6180"/>
                  <a:pt x="5702" y="6411"/>
                </a:cubicBezTo>
                <a:cubicBezTo>
                  <a:pt x="5702" y="6648"/>
                  <a:pt x="5789" y="6862"/>
                  <a:pt x="5959" y="7028"/>
                </a:cubicBezTo>
                <a:lnTo>
                  <a:pt x="13799" y="14660"/>
                </a:lnTo>
                <a:cubicBezTo>
                  <a:pt x="14150" y="15002"/>
                  <a:pt x="14715" y="15002"/>
                  <a:pt x="15067" y="14660"/>
                </a:cubicBezTo>
                <a:cubicBezTo>
                  <a:pt x="15235" y="14497"/>
                  <a:pt x="15324" y="14276"/>
                  <a:pt x="15324" y="14044"/>
                </a:cubicBezTo>
                <a:cubicBezTo>
                  <a:pt x="15324" y="13807"/>
                  <a:pt x="15235" y="13590"/>
                  <a:pt x="15067" y="13427"/>
                </a:cubicBezTo>
                <a:lnTo>
                  <a:pt x="7226" y="5795"/>
                </a:lnTo>
                <a:cubicBezTo>
                  <a:pt x="7052" y="5628"/>
                  <a:pt x="6822" y="5544"/>
                  <a:pt x="6593" y="5544"/>
                </a:cubicBezTo>
                <a:close/>
                <a:moveTo>
                  <a:pt x="15047" y="9958"/>
                </a:moveTo>
                <a:cubicBezTo>
                  <a:pt x="14486" y="9822"/>
                  <a:pt x="13894" y="9830"/>
                  <a:pt x="13324" y="9996"/>
                </a:cubicBezTo>
                <a:lnTo>
                  <a:pt x="19600" y="16125"/>
                </a:lnTo>
                <a:cubicBezTo>
                  <a:pt x="19808" y="16325"/>
                  <a:pt x="19917" y="16608"/>
                  <a:pt x="19917" y="16954"/>
                </a:cubicBezTo>
                <a:cubicBezTo>
                  <a:pt x="19917" y="17525"/>
                  <a:pt x="19607" y="18252"/>
                  <a:pt x="19204" y="18650"/>
                </a:cubicBezTo>
                <a:cubicBezTo>
                  <a:pt x="18671" y="19165"/>
                  <a:pt x="17226" y="19745"/>
                  <a:pt x="16551" y="19093"/>
                </a:cubicBezTo>
                <a:lnTo>
                  <a:pt x="10275" y="12964"/>
                </a:lnTo>
                <a:cubicBezTo>
                  <a:pt x="10183" y="13267"/>
                  <a:pt x="10137" y="13577"/>
                  <a:pt x="10137" y="13889"/>
                </a:cubicBezTo>
                <a:cubicBezTo>
                  <a:pt x="10137" y="14736"/>
                  <a:pt x="10476" y="15530"/>
                  <a:pt x="11087" y="16125"/>
                </a:cubicBezTo>
                <a:lnTo>
                  <a:pt x="15344" y="20269"/>
                </a:lnTo>
                <a:cubicBezTo>
                  <a:pt x="16625" y="21518"/>
                  <a:pt x="19177" y="21048"/>
                  <a:pt x="20432" y="19826"/>
                </a:cubicBezTo>
                <a:cubicBezTo>
                  <a:pt x="21154" y="19116"/>
                  <a:pt x="21600" y="18034"/>
                  <a:pt x="21600" y="16973"/>
                </a:cubicBezTo>
                <a:cubicBezTo>
                  <a:pt x="21600" y="16151"/>
                  <a:pt x="21329" y="15416"/>
                  <a:pt x="20828" y="14930"/>
                </a:cubicBezTo>
                <a:lnTo>
                  <a:pt x="16551" y="10786"/>
                </a:lnTo>
                <a:cubicBezTo>
                  <a:pt x="16125" y="10372"/>
                  <a:pt x="15608" y="10093"/>
                  <a:pt x="15047" y="9958"/>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Microsoft YaHei" charset="-122"/>
              <a:ea typeface="Microsoft YaHei" charset="-122"/>
              <a:cs typeface="Microsoft YaHei" charset="-122"/>
            </a:endParaRPr>
          </a:p>
        </p:txBody>
      </p:sp>
      <p:sp>
        <p:nvSpPr>
          <p:cNvPr id="83" name="Shape 546"/>
          <p:cNvSpPr/>
          <p:nvPr/>
        </p:nvSpPr>
        <p:spPr>
          <a:xfrm>
            <a:off x="12972845" y="5227571"/>
            <a:ext cx="862577" cy="838485"/>
          </a:xfrm>
          <a:custGeom>
            <a:avLst/>
            <a:gdLst/>
            <a:ahLst/>
            <a:cxnLst>
              <a:cxn ang="0">
                <a:pos x="wd2" y="hd2"/>
              </a:cxn>
              <a:cxn ang="5400000">
                <a:pos x="wd2" y="hd2"/>
              </a:cxn>
              <a:cxn ang="10800000">
                <a:pos x="wd2" y="hd2"/>
              </a:cxn>
              <a:cxn ang="16200000">
                <a:pos x="wd2" y="hd2"/>
              </a:cxn>
            </a:cxnLst>
            <a:rect l="0" t="0" r="r" b="b"/>
            <a:pathLst>
              <a:path w="21475" h="21478" extrusionOk="0">
                <a:moveTo>
                  <a:pt x="5055" y="0"/>
                </a:moveTo>
                <a:cubicBezTo>
                  <a:pt x="3700" y="0"/>
                  <a:pt x="2593" y="1079"/>
                  <a:pt x="2593" y="2402"/>
                </a:cubicBezTo>
                <a:lnTo>
                  <a:pt x="2593" y="5128"/>
                </a:lnTo>
                <a:cubicBezTo>
                  <a:pt x="2593" y="5439"/>
                  <a:pt x="2661" y="5732"/>
                  <a:pt x="2772" y="6006"/>
                </a:cubicBezTo>
                <a:lnTo>
                  <a:pt x="783" y="6006"/>
                </a:lnTo>
                <a:cubicBezTo>
                  <a:pt x="353" y="6006"/>
                  <a:pt x="0" y="6356"/>
                  <a:pt x="0" y="6776"/>
                </a:cubicBezTo>
                <a:cubicBezTo>
                  <a:pt x="0" y="7195"/>
                  <a:pt x="353" y="7530"/>
                  <a:pt x="783" y="7530"/>
                </a:cubicBezTo>
                <a:lnTo>
                  <a:pt x="995" y="7530"/>
                </a:lnTo>
                <a:lnTo>
                  <a:pt x="995" y="12011"/>
                </a:lnTo>
                <a:lnTo>
                  <a:pt x="783" y="12011"/>
                </a:lnTo>
                <a:cubicBezTo>
                  <a:pt x="353" y="12011"/>
                  <a:pt x="0" y="12361"/>
                  <a:pt x="0" y="12781"/>
                </a:cubicBezTo>
                <a:cubicBezTo>
                  <a:pt x="0" y="13200"/>
                  <a:pt x="353" y="13536"/>
                  <a:pt x="783" y="13536"/>
                </a:cubicBezTo>
                <a:lnTo>
                  <a:pt x="2772" y="13536"/>
                </a:lnTo>
                <a:cubicBezTo>
                  <a:pt x="2661" y="13809"/>
                  <a:pt x="2593" y="14102"/>
                  <a:pt x="2593" y="14414"/>
                </a:cubicBezTo>
                <a:lnTo>
                  <a:pt x="2593" y="17139"/>
                </a:lnTo>
                <a:cubicBezTo>
                  <a:pt x="2593" y="18463"/>
                  <a:pt x="3700" y="19541"/>
                  <a:pt x="5055" y="19541"/>
                </a:cubicBezTo>
                <a:lnTo>
                  <a:pt x="16176" y="19541"/>
                </a:lnTo>
                <a:lnTo>
                  <a:pt x="14921" y="18325"/>
                </a:lnTo>
                <a:cubicBezTo>
                  <a:pt x="14321" y="18534"/>
                  <a:pt x="13688" y="18633"/>
                  <a:pt x="13045" y="18633"/>
                </a:cubicBezTo>
                <a:cubicBezTo>
                  <a:pt x="12136" y="18633"/>
                  <a:pt x="11268" y="18431"/>
                  <a:pt x="10485" y="18032"/>
                </a:cubicBezTo>
                <a:lnTo>
                  <a:pt x="5055" y="18032"/>
                </a:lnTo>
                <a:cubicBezTo>
                  <a:pt x="4557" y="18032"/>
                  <a:pt x="4158" y="17625"/>
                  <a:pt x="4158" y="17139"/>
                </a:cubicBezTo>
                <a:lnTo>
                  <a:pt x="4158" y="14414"/>
                </a:lnTo>
                <a:cubicBezTo>
                  <a:pt x="4158" y="13927"/>
                  <a:pt x="4557" y="13536"/>
                  <a:pt x="5055" y="13536"/>
                </a:cubicBezTo>
                <a:lnTo>
                  <a:pt x="7501" y="13536"/>
                </a:lnTo>
                <a:cubicBezTo>
                  <a:pt x="7494" y="13428"/>
                  <a:pt x="7501" y="13321"/>
                  <a:pt x="7501" y="13212"/>
                </a:cubicBezTo>
                <a:cubicBezTo>
                  <a:pt x="7501" y="12806"/>
                  <a:pt x="7543" y="12399"/>
                  <a:pt x="7632" y="12011"/>
                </a:cubicBezTo>
                <a:lnTo>
                  <a:pt x="2560" y="12011"/>
                </a:lnTo>
                <a:lnTo>
                  <a:pt x="2560" y="10533"/>
                </a:lnTo>
                <a:lnTo>
                  <a:pt x="7566" y="10533"/>
                </a:lnTo>
                <a:cubicBezTo>
                  <a:pt x="7996" y="10533"/>
                  <a:pt x="8349" y="10198"/>
                  <a:pt x="8349" y="9778"/>
                </a:cubicBezTo>
                <a:cubicBezTo>
                  <a:pt x="8349" y="9359"/>
                  <a:pt x="7996" y="9008"/>
                  <a:pt x="7566" y="9008"/>
                </a:cubicBezTo>
                <a:lnTo>
                  <a:pt x="2560" y="9008"/>
                </a:lnTo>
                <a:lnTo>
                  <a:pt x="2560" y="7530"/>
                </a:lnTo>
                <a:lnTo>
                  <a:pt x="14187" y="7530"/>
                </a:lnTo>
                <a:cubicBezTo>
                  <a:pt x="14590" y="7530"/>
                  <a:pt x="14935" y="7789"/>
                  <a:pt x="15051" y="8146"/>
                </a:cubicBezTo>
                <a:cubicBezTo>
                  <a:pt x="15629" y="8363"/>
                  <a:pt x="16169" y="8672"/>
                  <a:pt x="16649" y="9070"/>
                </a:cubicBezTo>
                <a:lnTo>
                  <a:pt x="16649" y="8408"/>
                </a:lnTo>
                <a:cubicBezTo>
                  <a:pt x="16649" y="8096"/>
                  <a:pt x="16581" y="7803"/>
                  <a:pt x="16470" y="7530"/>
                </a:cubicBezTo>
                <a:lnTo>
                  <a:pt x="18459" y="7530"/>
                </a:lnTo>
                <a:cubicBezTo>
                  <a:pt x="18890" y="7530"/>
                  <a:pt x="19242" y="7195"/>
                  <a:pt x="19242" y="6776"/>
                </a:cubicBezTo>
                <a:cubicBezTo>
                  <a:pt x="19242" y="6356"/>
                  <a:pt x="18888" y="6006"/>
                  <a:pt x="18459" y="6006"/>
                </a:cubicBezTo>
                <a:lnTo>
                  <a:pt x="18247" y="6006"/>
                </a:lnTo>
                <a:lnTo>
                  <a:pt x="18247" y="1525"/>
                </a:lnTo>
                <a:lnTo>
                  <a:pt x="18459" y="1525"/>
                </a:lnTo>
                <a:cubicBezTo>
                  <a:pt x="18890" y="1525"/>
                  <a:pt x="19242" y="1174"/>
                  <a:pt x="19242" y="755"/>
                </a:cubicBezTo>
                <a:cubicBezTo>
                  <a:pt x="19242" y="335"/>
                  <a:pt x="18888" y="0"/>
                  <a:pt x="18459" y="0"/>
                </a:cubicBezTo>
                <a:lnTo>
                  <a:pt x="5055" y="0"/>
                </a:lnTo>
                <a:close/>
                <a:moveTo>
                  <a:pt x="5055" y="1525"/>
                </a:moveTo>
                <a:lnTo>
                  <a:pt x="16682" y="1525"/>
                </a:lnTo>
                <a:lnTo>
                  <a:pt x="16682" y="3003"/>
                </a:lnTo>
                <a:lnTo>
                  <a:pt x="11659" y="3003"/>
                </a:lnTo>
                <a:cubicBezTo>
                  <a:pt x="11230" y="3003"/>
                  <a:pt x="10893" y="3338"/>
                  <a:pt x="10893" y="3757"/>
                </a:cubicBezTo>
                <a:cubicBezTo>
                  <a:pt x="10893" y="4177"/>
                  <a:pt x="11230" y="4527"/>
                  <a:pt x="11659" y="4527"/>
                </a:cubicBezTo>
                <a:lnTo>
                  <a:pt x="16682" y="4527"/>
                </a:lnTo>
                <a:lnTo>
                  <a:pt x="16682" y="6006"/>
                </a:lnTo>
                <a:lnTo>
                  <a:pt x="5055" y="6006"/>
                </a:lnTo>
                <a:cubicBezTo>
                  <a:pt x="4557" y="6006"/>
                  <a:pt x="4158" y="5614"/>
                  <a:pt x="4158" y="5128"/>
                </a:cubicBezTo>
                <a:cubicBezTo>
                  <a:pt x="4158" y="5128"/>
                  <a:pt x="4158" y="2402"/>
                  <a:pt x="4158" y="2402"/>
                </a:cubicBezTo>
                <a:cubicBezTo>
                  <a:pt x="4158" y="1916"/>
                  <a:pt x="4557" y="1525"/>
                  <a:pt x="5055" y="1525"/>
                </a:cubicBezTo>
                <a:close/>
                <a:moveTo>
                  <a:pt x="12997" y="8485"/>
                </a:moveTo>
                <a:cubicBezTo>
                  <a:pt x="11757" y="8485"/>
                  <a:pt x="10532" y="8934"/>
                  <a:pt x="9588" y="9855"/>
                </a:cubicBezTo>
                <a:cubicBezTo>
                  <a:pt x="7701" y="11698"/>
                  <a:pt x="7701" y="14711"/>
                  <a:pt x="9588" y="16554"/>
                </a:cubicBezTo>
                <a:cubicBezTo>
                  <a:pt x="11162" y="18091"/>
                  <a:pt x="13547" y="18334"/>
                  <a:pt x="15394" y="17309"/>
                </a:cubicBezTo>
                <a:lnTo>
                  <a:pt x="19291" y="21112"/>
                </a:lnTo>
                <a:cubicBezTo>
                  <a:pt x="19790" y="21600"/>
                  <a:pt x="20601" y="21600"/>
                  <a:pt x="21101" y="21112"/>
                </a:cubicBezTo>
                <a:cubicBezTo>
                  <a:pt x="21600" y="20624"/>
                  <a:pt x="21600" y="19845"/>
                  <a:pt x="21101" y="19357"/>
                </a:cubicBezTo>
                <a:lnTo>
                  <a:pt x="17204" y="15538"/>
                </a:lnTo>
                <a:cubicBezTo>
                  <a:pt x="18254" y="13734"/>
                  <a:pt x="17995" y="11392"/>
                  <a:pt x="16421" y="9855"/>
                </a:cubicBezTo>
                <a:cubicBezTo>
                  <a:pt x="15477" y="8934"/>
                  <a:pt x="14236" y="8485"/>
                  <a:pt x="12997" y="8485"/>
                </a:cubicBezTo>
                <a:close/>
                <a:moveTo>
                  <a:pt x="12997" y="9809"/>
                </a:moveTo>
                <a:cubicBezTo>
                  <a:pt x="13887" y="9809"/>
                  <a:pt x="14781" y="10148"/>
                  <a:pt x="15459" y="10810"/>
                </a:cubicBezTo>
                <a:cubicBezTo>
                  <a:pt x="16814" y="12134"/>
                  <a:pt x="16814" y="14276"/>
                  <a:pt x="15459" y="15599"/>
                </a:cubicBezTo>
                <a:cubicBezTo>
                  <a:pt x="14104" y="16923"/>
                  <a:pt x="11907" y="16923"/>
                  <a:pt x="10551" y="15599"/>
                </a:cubicBezTo>
                <a:cubicBezTo>
                  <a:pt x="9196" y="14276"/>
                  <a:pt x="9196" y="12134"/>
                  <a:pt x="10551" y="10810"/>
                </a:cubicBezTo>
                <a:cubicBezTo>
                  <a:pt x="11229" y="10148"/>
                  <a:pt x="12106" y="9809"/>
                  <a:pt x="12997" y="9809"/>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Microsoft YaHei" charset="-122"/>
              <a:ea typeface="Microsoft YaHei" charset="-122"/>
              <a:cs typeface="Microsoft YaHei" charset="-122"/>
            </a:endParaRPr>
          </a:p>
        </p:txBody>
      </p:sp>
      <p:sp>
        <p:nvSpPr>
          <p:cNvPr id="84" name="Shape 547"/>
          <p:cNvSpPr/>
          <p:nvPr/>
        </p:nvSpPr>
        <p:spPr>
          <a:xfrm rot="5400000">
            <a:off x="13016807" y="7121030"/>
            <a:ext cx="875229" cy="862578"/>
          </a:xfrm>
          <a:custGeom>
            <a:avLst/>
            <a:gdLst/>
            <a:ahLst/>
            <a:cxnLst>
              <a:cxn ang="0">
                <a:pos x="wd2" y="hd2"/>
              </a:cxn>
              <a:cxn ang="5400000">
                <a:pos x="wd2" y="hd2"/>
              </a:cxn>
              <a:cxn ang="10800000">
                <a:pos x="wd2" y="hd2"/>
              </a:cxn>
              <a:cxn ang="16200000">
                <a:pos x="wd2" y="hd2"/>
              </a:cxn>
            </a:cxnLst>
            <a:rect l="0" t="0" r="r" b="b"/>
            <a:pathLst>
              <a:path w="21600" h="21600" extrusionOk="0">
                <a:moveTo>
                  <a:pt x="18843" y="20433"/>
                </a:moveTo>
                <a:cubicBezTo>
                  <a:pt x="17964" y="20433"/>
                  <a:pt x="17252" y="19721"/>
                  <a:pt x="17252" y="18843"/>
                </a:cubicBezTo>
                <a:cubicBezTo>
                  <a:pt x="17252" y="17964"/>
                  <a:pt x="17964" y="17253"/>
                  <a:pt x="18843" y="17253"/>
                </a:cubicBezTo>
                <a:cubicBezTo>
                  <a:pt x="19722" y="17253"/>
                  <a:pt x="20433" y="17964"/>
                  <a:pt x="20433" y="18843"/>
                </a:cubicBezTo>
                <a:cubicBezTo>
                  <a:pt x="20433" y="19721"/>
                  <a:pt x="19722" y="20433"/>
                  <a:pt x="18843" y="20433"/>
                </a:cubicBezTo>
                <a:cubicBezTo>
                  <a:pt x="18843" y="20433"/>
                  <a:pt x="18843" y="20433"/>
                  <a:pt x="18843" y="20433"/>
                </a:cubicBezTo>
                <a:close/>
                <a:moveTo>
                  <a:pt x="12390" y="18843"/>
                </a:moveTo>
                <a:cubicBezTo>
                  <a:pt x="12390" y="19721"/>
                  <a:pt x="11679" y="20433"/>
                  <a:pt x="10801" y="20433"/>
                </a:cubicBezTo>
                <a:cubicBezTo>
                  <a:pt x="9922" y="20433"/>
                  <a:pt x="9209" y="19721"/>
                  <a:pt x="9209" y="18843"/>
                </a:cubicBezTo>
                <a:cubicBezTo>
                  <a:pt x="9209" y="17964"/>
                  <a:pt x="9922" y="17253"/>
                  <a:pt x="10801" y="17253"/>
                </a:cubicBezTo>
                <a:cubicBezTo>
                  <a:pt x="11679" y="17253"/>
                  <a:pt x="12390" y="17964"/>
                  <a:pt x="12390" y="18843"/>
                </a:cubicBezTo>
                <a:cubicBezTo>
                  <a:pt x="12390" y="18843"/>
                  <a:pt x="12390" y="18843"/>
                  <a:pt x="12390" y="18843"/>
                </a:cubicBezTo>
                <a:close/>
                <a:moveTo>
                  <a:pt x="9209" y="2758"/>
                </a:moveTo>
                <a:cubicBezTo>
                  <a:pt x="9209" y="1879"/>
                  <a:pt x="9922" y="1167"/>
                  <a:pt x="10801" y="1167"/>
                </a:cubicBezTo>
                <a:cubicBezTo>
                  <a:pt x="11679" y="1167"/>
                  <a:pt x="12390" y="1879"/>
                  <a:pt x="12390" y="2758"/>
                </a:cubicBezTo>
                <a:cubicBezTo>
                  <a:pt x="12390" y="3636"/>
                  <a:pt x="11679" y="4348"/>
                  <a:pt x="10801" y="4348"/>
                </a:cubicBezTo>
                <a:cubicBezTo>
                  <a:pt x="9922" y="4348"/>
                  <a:pt x="9209" y="3636"/>
                  <a:pt x="9209" y="2758"/>
                </a:cubicBezTo>
                <a:cubicBezTo>
                  <a:pt x="9209" y="2758"/>
                  <a:pt x="9209" y="2758"/>
                  <a:pt x="9209" y="2758"/>
                </a:cubicBezTo>
                <a:close/>
                <a:moveTo>
                  <a:pt x="4348" y="18843"/>
                </a:moveTo>
                <a:cubicBezTo>
                  <a:pt x="4348" y="19721"/>
                  <a:pt x="3635" y="20433"/>
                  <a:pt x="2758" y="20433"/>
                </a:cubicBezTo>
                <a:cubicBezTo>
                  <a:pt x="1879" y="20433"/>
                  <a:pt x="1167" y="19721"/>
                  <a:pt x="1167" y="18843"/>
                </a:cubicBezTo>
                <a:cubicBezTo>
                  <a:pt x="1167" y="17964"/>
                  <a:pt x="1879" y="17253"/>
                  <a:pt x="2758" y="17253"/>
                </a:cubicBezTo>
                <a:cubicBezTo>
                  <a:pt x="3635" y="17253"/>
                  <a:pt x="4348" y="17964"/>
                  <a:pt x="4348" y="18843"/>
                </a:cubicBezTo>
                <a:cubicBezTo>
                  <a:pt x="4348" y="18843"/>
                  <a:pt x="4348" y="18843"/>
                  <a:pt x="4348" y="18843"/>
                </a:cubicBezTo>
                <a:close/>
                <a:moveTo>
                  <a:pt x="19934" y="16311"/>
                </a:moveTo>
                <a:lnTo>
                  <a:pt x="19934" y="13673"/>
                </a:lnTo>
                <a:cubicBezTo>
                  <a:pt x="19934" y="12080"/>
                  <a:pt x="18879" y="9709"/>
                  <a:pt x="15971" y="9709"/>
                </a:cubicBezTo>
                <a:lnTo>
                  <a:pt x="13673" y="9709"/>
                </a:lnTo>
                <a:cubicBezTo>
                  <a:pt x="12050" y="9709"/>
                  <a:pt x="11899" y="8913"/>
                  <a:pt x="11891" y="8503"/>
                </a:cubicBezTo>
                <a:lnTo>
                  <a:pt x="11891" y="5289"/>
                </a:lnTo>
                <a:cubicBezTo>
                  <a:pt x="12871" y="4867"/>
                  <a:pt x="13557" y="3892"/>
                  <a:pt x="13557" y="2758"/>
                </a:cubicBezTo>
                <a:cubicBezTo>
                  <a:pt x="13557" y="1236"/>
                  <a:pt x="12323" y="0"/>
                  <a:pt x="10801" y="0"/>
                </a:cubicBezTo>
                <a:cubicBezTo>
                  <a:pt x="9277" y="0"/>
                  <a:pt x="8043" y="1236"/>
                  <a:pt x="8043" y="2758"/>
                </a:cubicBezTo>
                <a:cubicBezTo>
                  <a:pt x="8043" y="3892"/>
                  <a:pt x="8729" y="4867"/>
                  <a:pt x="9709" y="5289"/>
                </a:cubicBezTo>
                <a:lnTo>
                  <a:pt x="9709" y="8503"/>
                </a:lnTo>
                <a:cubicBezTo>
                  <a:pt x="9709" y="8800"/>
                  <a:pt x="9622" y="9709"/>
                  <a:pt x="7928" y="9709"/>
                </a:cubicBezTo>
                <a:lnTo>
                  <a:pt x="5630" y="9709"/>
                </a:lnTo>
                <a:cubicBezTo>
                  <a:pt x="2722" y="9709"/>
                  <a:pt x="1666" y="12080"/>
                  <a:pt x="1666" y="13673"/>
                </a:cubicBezTo>
                <a:lnTo>
                  <a:pt x="1666" y="16311"/>
                </a:lnTo>
                <a:cubicBezTo>
                  <a:pt x="687" y="16734"/>
                  <a:pt x="0" y="17708"/>
                  <a:pt x="0" y="18843"/>
                </a:cubicBezTo>
                <a:cubicBezTo>
                  <a:pt x="0" y="20366"/>
                  <a:pt x="1234" y="21600"/>
                  <a:pt x="2758" y="21600"/>
                </a:cubicBezTo>
                <a:cubicBezTo>
                  <a:pt x="4281" y="21600"/>
                  <a:pt x="5515" y="20366"/>
                  <a:pt x="5515" y="18843"/>
                </a:cubicBezTo>
                <a:cubicBezTo>
                  <a:pt x="5515" y="17708"/>
                  <a:pt x="4829" y="16734"/>
                  <a:pt x="3849" y="16311"/>
                </a:cubicBezTo>
                <a:lnTo>
                  <a:pt x="3849" y="13673"/>
                </a:lnTo>
                <a:cubicBezTo>
                  <a:pt x="3849" y="13376"/>
                  <a:pt x="3935" y="11891"/>
                  <a:pt x="5630" y="11891"/>
                </a:cubicBezTo>
                <a:lnTo>
                  <a:pt x="7928" y="11891"/>
                </a:lnTo>
                <a:cubicBezTo>
                  <a:pt x="8625" y="11891"/>
                  <a:pt x="9213" y="11786"/>
                  <a:pt x="9709" y="11607"/>
                </a:cubicBezTo>
                <a:lnTo>
                  <a:pt x="9709" y="16311"/>
                </a:lnTo>
                <a:cubicBezTo>
                  <a:pt x="8729" y="16734"/>
                  <a:pt x="8043" y="17708"/>
                  <a:pt x="8043" y="18843"/>
                </a:cubicBezTo>
                <a:cubicBezTo>
                  <a:pt x="8043" y="20366"/>
                  <a:pt x="9277" y="21600"/>
                  <a:pt x="10801" y="21600"/>
                </a:cubicBezTo>
                <a:cubicBezTo>
                  <a:pt x="12323" y="21600"/>
                  <a:pt x="13557" y="20366"/>
                  <a:pt x="13557" y="18843"/>
                </a:cubicBezTo>
                <a:cubicBezTo>
                  <a:pt x="13557" y="17708"/>
                  <a:pt x="12871" y="16734"/>
                  <a:pt x="11891" y="16311"/>
                </a:cubicBezTo>
                <a:lnTo>
                  <a:pt x="11891" y="11607"/>
                </a:lnTo>
                <a:cubicBezTo>
                  <a:pt x="12387" y="11786"/>
                  <a:pt x="12975" y="11891"/>
                  <a:pt x="13673" y="11891"/>
                </a:cubicBezTo>
                <a:lnTo>
                  <a:pt x="15971" y="11891"/>
                </a:lnTo>
                <a:cubicBezTo>
                  <a:pt x="17592" y="11891"/>
                  <a:pt x="17744" y="13262"/>
                  <a:pt x="17751" y="13673"/>
                </a:cubicBezTo>
                <a:lnTo>
                  <a:pt x="17751" y="16311"/>
                </a:lnTo>
                <a:cubicBezTo>
                  <a:pt x="16772" y="16734"/>
                  <a:pt x="16085" y="17708"/>
                  <a:pt x="16085" y="18843"/>
                </a:cubicBezTo>
                <a:cubicBezTo>
                  <a:pt x="16085" y="20366"/>
                  <a:pt x="17319" y="21600"/>
                  <a:pt x="18843" y="21600"/>
                </a:cubicBezTo>
                <a:cubicBezTo>
                  <a:pt x="20366" y="21600"/>
                  <a:pt x="21600" y="20366"/>
                  <a:pt x="21600" y="18843"/>
                </a:cubicBezTo>
                <a:cubicBezTo>
                  <a:pt x="21600" y="17708"/>
                  <a:pt x="20914" y="16734"/>
                  <a:pt x="19934" y="16311"/>
                </a:cubicBezTo>
                <a:cubicBezTo>
                  <a:pt x="19934" y="16311"/>
                  <a:pt x="19934" y="16311"/>
                  <a:pt x="19934" y="16311"/>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Microsoft YaHei" charset="-122"/>
              <a:ea typeface="Microsoft YaHei" charset="-122"/>
              <a:cs typeface="Microsoft YaHei" charset="-122"/>
            </a:endParaRPr>
          </a:p>
        </p:txBody>
      </p:sp>
      <p:sp>
        <p:nvSpPr>
          <p:cNvPr id="85" name="Shape 548"/>
          <p:cNvSpPr/>
          <p:nvPr/>
        </p:nvSpPr>
        <p:spPr>
          <a:xfrm>
            <a:off x="12901009" y="9076566"/>
            <a:ext cx="1006249" cy="808456"/>
          </a:xfrm>
          <a:custGeom>
            <a:avLst/>
            <a:gdLst/>
            <a:ahLst/>
            <a:cxnLst>
              <a:cxn ang="0">
                <a:pos x="wd2" y="hd2"/>
              </a:cxn>
              <a:cxn ang="5400000">
                <a:pos x="wd2" y="hd2"/>
              </a:cxn>
              <a:cxn ang="10800000">
                <a:pos x="wd2" y="hd2"/>
              </a:cxn>
              <a:cxn ang="16200000">
                <a:pos x="wd2" y="hd2"/>
              </a:cxn>
            </a:cxnLst>
            <a:rect l="0" t="0" r="r" b="b"/>
            <a:pathLst>
              <a:path w="21597" h="21597" extrusionOk="0">
                <a:moveTo>
                  <a:pt x="16485" y="0"/>
                </a:moveTo>
                <a:cubicBezTo>
                  <a:pt x="16351" y="-3"/>
                  <a:pt x="16198" y="136"/>
                  <a:pt x="16160" y="295"/>
                </a:cubicBezTo>
                <a:lnTo>
                  <a:pt x="16052" y="752"/>
                </a:lnTo>
                <a:cubicBezTo>
                  <a:pt x="16014" y="911"/>
                  <a:pt x="15876" y="1074"/>
                  <a:pt x="15748" y="1127"/>
                </a:cubicBezTo>
                <a:lnTo>
                  <a:pt x="15424" y="1288"/>
                </a:lnTo>
                <a:cubicBezTo>
                  <a:pt x="15303" y="1359"/>
                  <a:pt x="15105" y="1372"/>
                  <a:pt x="14990" y="1288"/>
                </a:cubicBezTo>
                <a:lnTo>
                  <a:pt x="14709" y="1073"/>
                </a:lnTo>
                <a:cubicBezTo>
                  <a:pt x="14594" y="988"/>
                  <a:pt x="14415" y="1012"/>
                  <a:pt x="14319" y="1127"/>
                </a:cubicBezTo>
                <a:lnTo>
                  <a:pt x="13387" y="2227"/>
                </a:lnTo>
                <a:cubicBezTo>
                  <a:pt x="13291" y="2342"/>
                  <a:pt x="13280" y="2538"/>
                  <a:pt x="13344" y="2683"/>
                </a:cubicBezTo>
                <a:lnTo>
                  <a:pt x="13517" y="3086"/>
                </a:lnTo>
                <a:cubicBezTo>
                  <a:pt x="13581" y="3231"/>
                  <a:pt x="13575" y="3475"/>
                  <a:pt x="13517" y="3622"/>
                </a:cubicBezTo>
                <a:cubicBezTo>
                  <a:pt x="13458" y="3771"/>
                  <a:pt x="13236" y="4225"/>
                  <a:pt x="13106" y="4266"/>
                </a:cubicBezTo>
                <a:lnTo>
                  <a:pt x="12737" y="4373"/>
                </a:lnTo>
                <a:cubicBezTo>
                  <a:pt x="12607" y="4415"/>
                  <a:pt x="12502" y="4583"/>
                  <a:pt x="12499" y="4749"/>
                </a:cubicBezTo>
                <a:lnTo>
                  <a:pt x="12477" y="6359"/>
                </a:lnTo>
                <a:cubicBezTo>
                  <a:pt x="12473" y="6525"/>
                  <a:pt x="12567" y="6687"/>
                  <a:pt x="12694" y="6734"/>
                </a:cubicBezTo>
                <a:lnTo>
                  <a:pt x="13062" y="6868"/>
                </a:lnTo>
                <a:cubicBezTo>
                  <a:pt x="13191" y="6916"/>
                  <a:pt x="13324" y="7086"/>
                  <a:pt x="13366" y="7244"/>
                </a:cubicBezTo>
                <a:lnTo>
                  <a:pt x="13474" y="7566"/>
                </a:lnTo>
                <a:cubicBezTo>
                  <a:pt x="13528" y="7717"/>
                  <a:pt x="13520" y="7960"/>
                  <a:pt x="13452" y="8102"/>
                </a:cubicBezTo>
                <a:lnTo>
                  <a:pt x="13279" y="8451"/>
                </a:lnTo>
                <a:cubicBezTo>
                  <a:pt x="13211" y="8594"/>
                  <a:pt x="13230" y="8815"/>
                  <a:pt x="13322" y="8934"/>
                </a:cubicBezTo>
                <a:lnTo>
                  <a:pt x="14210" y="10088"/>
                </a:lnTo>
                <a:cubicBezTo>
                  <a:pt x="14303" y="10208"/>
                  <a:pt x="14484" y="10247"/>
                  <a:pt x="14600" y="10168"/>
                </a:cubicBezTo>
                <a:lnTo>
                  <a:pt x="14882" y="9954"/>
                </a:lnTo>
                <a:cubicBezTo>
                  <a:pt x="15000" y="9875"/>
                  <a:pt x="15196" y="9879"/>
                  <a:pt x="15315" y="9954"/>
                </a:cubicBezTo>
                <a:lnTo>
                  <a:pt x="15619" y="10115"/>
                </a:lnTo>
                <a:cubicBezTo>
                  <a:pt x="15743" y="10173"/>
                  <a:pt x="15866" y="10356"/>
                  <a:pt x="15900" y="10517"/>
                </a:cubicBezTo>
                <a:lnTo>
                  <a:pt x="15987" y="10973"/>
                </a:lnTo>
                <a:cubicBezTo>
                  <a:pt x="16019" y="11134"/>
                  <a:pt x="16156" y="11265"/>
                  <a:pt x="16290" y="11268"/>
                </a:cubicBezTo>
                <a:lnTo>
                  <a:pt x="17590" y="11295"/>
                </a:lnTo>
                <a:cubicBezTo>
                  <a:pt x="17724" y="11299"/>
                  <a:pt x="17854" y="11159"/>
                  <a:pt x="17893" y="11000"/>
                </a:cubicBezTo>
                <a:lnTo>
                  <a:pt x="18001" y="10571"/>
                </a:lnTo>
                <a:cubicBezTo>
                  <a:pt x="18039" y="10412"/>
                  <a:pt x="18177" y="10247"/>
                  <a:pt x="18305" y="10195"/>
                </a:cubicBezTo>
                <a:lnTo>
                  <a:pt x="18586" y="10061"/>
                </a:lnTo>
                <a:cubicBezTo>
                  <a:pt x="18708" y="9993"/>
                  <a:pt x="18904" y="10004"/>
                  <a:pt x="19019" y="10088"/>
                </a:cubicBezTo>
                <a:lnTo>
                  <a:pt x="19301" y="10302"/>
                </a:lnTo>
                <a:cubicBezTo>
                  <a:pt x="19416" y="10387"/>
                  <a:pt x="19595" y="10364"/>
                  <a:pt x="19691" y="10249"/>
                </a:cubicBezTo>
                <a:lnTo>
                  <a:pt x="20622" y="9149"/>
                </a:lnTo>
                <a:cubicBezTo>
                  <a:pt x="20720" y="9033"/>
                  <a:pt x="20752" y="8812"/>
                  <a:pt x="20687" y="8666"/>
                </a:cubicBezTo>
                <a:lnTo>
                  <a:pt x="20514" y="8290"/>
                </a:lnTo>
                <a:cubicBezTo>
                  <a:pt x="20451" y="8145"/>
                  <a:pt x="20455" y="7902"/>
                  <a:pt x="20514" y="7754"/>
                </a:cubicBezTo>
                <a:lnTo>
                  <a:pt x="20622" y="7405"/>
                </a:lnTo>
                <a:cubicBezTo>
                  <a:pt x="20670" y="7250"/>
                  <a:pt x="20817" y="7097"/>
                  <a:pt x="20947" y="7056"/>
                </a:cubicBezTo>
                <a:lnTo>
                  <a:pt x="21316" y="6949"/>
                </a:lnTo>
                <a:cubicBezTo>
                  <a:pt x="21446" y="6909"/>
                  <a:pt x="21551" y="6739"/>
                  <a:pt x="21554" y="6573"/>
                </a:cubicBezTo>
                <a:lnTo>
                  <a:pt x="21597" y="4990"/>
                </a:lnTo>
                <a:cubicBezTo>
                  <a:pt x="21600" y="4824"/>
                  <a:pt x="21486" y="4635"/>
                  <a:pt x="21359" y="4588"/>
                </a:cubicBezTo>
                <a:lnTo>
                  <a:pt x="20991" y="4454"/>
                </a:lnTo>
                <a:cubicBezTo>
                  <a:pt x="20863" y="4406"/>
                  <a:pt x="20731" y="4235"/>
                  <a:pt x="20687" y="4078"/>
                </a:cubicBezTo>
                <a:lnTo>
                  <a:pt x="20579" y="3783"/>
                </a:lnTo>
                <a:cubicBezTo>
                  <a:pt x="20525" y="3631"/>
                  <a:pt x="20553" y="3389"/>
                  <a:pt x="20622" y="3247"/>
                </a:cubicBezTo>
                <a:lnTo>
                  <a:pt x="20796" y="2844"/>
                </a:lnTo>
                <a:cubicBezTo>
                  <a:pt x="20863" y="2702"/>
                  <a:pt x="20845" y="2481"/>
                  <a:pt x="20752" y="2361"/>
                </a:cubicBezTo>
                <a:lnTo>
                  <a:pt x="19864" y="1234"/>
                </a:lnTo>
                <a:cubicBezTo>
                  <a:pt x="19772" y="1115"/>
                  <a:pt x="19614" y="1075"/>
                  <a:pt x="19496" y="1154"/>
                </a:cubicBezTo>
                <a:lnTo>
                  <a:pt x="19171" y="1369"/>
                </a:lnTo>
                <a:cubicBezTo>
                  <a:pt x="19053" y="1447"/>
                  <a:pt x="18857" y="1444"/>
                  <a:pt x="18738" y="1369"/>
                </a:cubicBezTo>
                <a:lnTo>
                  <a:pt x="18456" y="1208"/>
                </a:lnTo>
                <a:cubicBezTo>
                  <a:pt x="18332" y="1149"/>
                  <a:pt x="18185" y="966"/>
                  <a:pt x="18153" y="805"/>
                </a:cubicBezTo>
                <a:lnTo>
                  <a:pt x="18066" y="322"/>
                </a:lnTo>
                <a:cubicBezTo>
                  <a:pt x="18032" y="162"/>
                  <a:pt x="17898" y="31"/>
                  <a:pt x="17763" y="27"/>
                </a:cubicBezTo>
                <a:lnTo>
                  <a:pt x="16485" y="0"/>
                </a:lnTo>
                <a:close/>
                <a:moveTo>
                  <a:pt x="17070" y="2737"/>
                </a:moveTo>
                <a:cubicBezTo>
                  <a:pt x="18368" y="2768"/>
                  <a:pt x="19413" y="4105"/>
                  <a:pt x="19388" y="5715"/>
                </a:cubicBezTo>
                <a:cubicBezTo>
                  <a:pt x="19363" y="7324"/>
                  <a:pt x="18282" y="8590"/>
                  <a:pt x="16983" y="8559"/>
                </a:cubicBezTo>
                <a:cubicBezTo>
                  <a:pt x="15685" y="8527"/>
                  <a:pt x="14661" y="7189"/>
                  <a:pt x="14687" y="5581"/>
                </a:cubicBezTo>
                <a:cubicBezTo>
                  <a:pt x="14713" y="3971"/>
                  <a:pt x="15771" y="2705"/>
                  <a:pt x="17070" y="2737"/>
                </a:cubicBezTo>
                <a:close/>
                <a:moveTo>
                  <a:pt x="6044" y="4293"/>
                </a:moveTo>
                <a:cubicBezTo>
                  <a:pt x="5667" y="4293"/>
                  <a:pt x="5321" y="4648"/>
                  <a:pt x="5221" y="5098"/>
                </a:cubicBezTo>
                <a:lnTo>
                  <a:pt x="5069" y="5768"/>
                </a:lnTo>
                <a:cubicBezTo>
                  <a:pt x="5053" y="5844"/>
                  <a:pt x="4955" y="5957"/>
                  <a:pt x="4896" y="5983"/>
                </a:cubicBezTo>
                <a:lnTo>
                  <a:pt x="4397" y="6251"/>
                </a:lnTo>
                <a:lnTo>
                  <a:pt x="4376" y="6251"/>
                </a:lnTo>
                <a:cubicBezTo>
                  <a:pt x="4364" y="6259"/>
                  <a:pt x="4326" y="6278"/>
                  <a:pt x="4267" y="6278"/>
                </a:cubicBezTo>
                <a:cubicBezTo>
                  <a:pt x="4201" y="6278"/>
                  <a:pt x="4155" y="6265"/>
                  <a:pt x="4137" y="6251"/>
                </a:cubicBezTo>
                <a:lnTo>
                  <a:pt x="3704" y="5956"/>
                </a:lnTo>
                <a:cubicBezTo>
                  <a:pt x="3581" y="5869"/>
                  <a:pt x="3444" y="5822"/>
                  <a:pt x="3293" y="5822"/>
                </a:cubicBezTo>
                <a:cubicBezTo>
                  <a:pt x="3056" y="5822"/>
                  <a:pt x="2822" y="5949"/>
                  <a:pt x="2664" y="6144"/>
                </a:cubicBezTo>
                <a:lnTo>
                  <a:pt x="1365" y="7754"/>
                </a:lnTo>
                <a:cubicBezTo>
                  <a:pt x="1099" y="8083"/>
                  <a:pt x="1028" y="8636"/>
                  <a:pt x="1213" y="9041"/>
                </a:cubicBezTo>
                <a:lnTo>
                  <a:pt x="1473" y="9632"/>
                </a:lnTo>
                <a:cubicBezTo>
                  <a:pt x="1503" y="9700"/>
                  <a:pt x="1520" y="9857"/>
                  <a:pt x="1495" y="9927"/>
                </a:cubicBezTo>
                <a:cubicBezTo>
                  <a:pt x="1420" y="10122"/>
                  <a:pt x="1223" y="10519"/>
                  <a:pt x="1126" y="10624"/>
                </a:cubicBezTo>
                <a:lnTo>
                  <a:pt x="628" y="10785"/>
                </a:lnTo>
                <a:cubicBezTo>
                  <a:pt x="265" y="10910"/>
                  <a:pt x="0" y="11339"/>
                  <a:pt x="0" y="11805"/>
                </a:cubicBezTo>
                <a:lnTo>
                  <a:pt x="0" y="14112"/>
                </a:lnTo>
                <a:cubicBezTo>
                  <a:pt x="0" y="14578"/>
                  <a:pt x="265" y="15034"/>
                  <a:pt x="628" y="15158"/>
                </a:cubicBezTo>
                <a:lnTo>
                  <a:pt x="1148" y="15319"/>
                </a:lnTo>
                <a:cubicBezTo>
                  <a:pt x="1209" y="15340"/>
                  <a:pt x="1321" y="15462"/>
                  <a:pt x="1343" y="15534"/>
                </a:cubicBezTo>
                <a:lnTo>
                  <a:pt x="1516" y="16044"/>
                </a:lnTo>
                <a:lnTo>
                  <a:pt x="1516" y="16070"/>
                </a:lnTo>
                <a:cubicBezTo>
                  <a:pt x="1542" y="16140"/>
                  <a:pt x="1526" y="16298"/>
                  <a:pt x="1495" y="16366"/>
                </a:cubicBezTo>
                <a:lnTo>
                  <a:pt x="1256" y="16902"/>
                </a:lnTo>
                <a:cubicBezTo>
                  <a:pt x="1071" y="17307"/>
                  <a:pt x="1141" y="17861"/>
                  <a:pt x="1408" y="18190"/>
                </a:cubicBezTo>
                <a:lnTo>
                  <a:pt x="2729" y="19826"/>
                </a:lnTo>
                <a:cubicBezTo>
                  <a:pt x="2886" y="20021"/>
                  <a:pt x="3099" y="20121"/>
                  <a:pt x="3336" y="20121"/>
                </a:cubicBezTo>
                <a:cubicBezTo>
                  <a:pt x="3486" y="20121"/>
                  <a:pt x="3645" y="20074"/>
                  <a:pt x="3769" y="19987"/>
                </a:cubicBezTo>
                <a:lnTo>
                  <a:pt x="4159" y="19692"/>
                </a:lnTo>
                <a:cubicBezTo>
                  <a:pt x="4178" y="19680"/>
                  <a:pt x="4243" y="19665"/>
                  <a:pt x="4311" y="19665"/>
                </a:cubicBezTo>
                <a:cubicBezTo>
                  <a:pt x="4369" y="19665"/>
                  <a:pt x="4406" y="19685"/>
                  <a:pt x="4419" y="19692"/>
                </a:cubicBezTo>
                <a:lnTo>
                  <a:pt x="4874" y="19934"/>
                </a:lnTo>
                <a:lnTo>
                  <a:pt x="4896" y="19934"/>
                </a:lnTo>
                <a:cubicBezTo>
                  <a:pt x="4954" y="19960"/>
                  <a:pt x="5053" y="20100"/>
                  <a:pt x="5069" y="20175"/>
                </a:cubicBezTo>
                <a:lnTo>
                  <a:pt x="5221" y="20819"/>
                </a:lnTo>
                <a:cubicBezTo>
                  <a:pt x="5321" y="21269"/>
                  <a:pt x="5667" y="21597"/>
                  <a:pt x="6044" y="21597"/>
                </a:cubicBezTo>
                <a:lnTo>
                  <a:pt x="7907" y="21597"/>
                </a:lnTo>
                <a:cubicBezTo>
                  <a:pt x="8282" y="21597"/>
                  <a:pt x="8651" y="21269"/>
                  <a:pt x="8752" y="20819"/>
                </a:cubicBezTo>
                <a:lnTo>
                  <a:pt x="8882" y="20175"/>
                </a:lnTo>
                <a:cubicBezTo>
                  <a:pt x="8899" y="20100"/>
                  <a:pt x="8997" y="19960"/>
                  <a:pt x="9055" y="19934"/>
                </a:cubicBezTo>
                <a:lnTo>
                  <a:pt x="9488" y="19719"/>
                </a:lnTo>
                <a:lnTo>
                  <a:pt x="9510" y="19719"/>
                </a:lnTo>
                <a:cubicBezTo>
                  <a:pt x="9522" y="19711"/>
                  <a:pt x="9560" y="19692"/>
                  <a:pt x="9618" y="19692"/>
                </a:cubicBezTo>
                <a:cubicBezTo>
                  <a:pt x="9688" y="19692"/>
                  <a:pt x="9729" y="19706"/>
                  <a:pt x="9748" y="19719"/>
                </a:cubicBezTo>
                <a:lnTo>
                  <a:pt x="10181" y="20041"/>
                </a:lnTo>
                <a:cubicBezTo>
                  <a:pt x="10304" y="20128"/>
                  <a:pt x="10464" y="20175"/>
                  <a:pt x="10615" y="20175"/>
                </a:cubicBezTo>
                <a:cubicBezTo>
                  <a:pt x="10853" y="20175"/>
                  <a:pt x="11063" y="20049"/>
                  <a:pt x="11221" y="19853"/>
                </a:cubicBezTo>
                <a:lnTo>
                  <a:pt x="12542" y="18217"/>
                </a:lnTo>
                <a:cubicBezTo>
                  <a:pt x="12809" y="17888"/>
                  <a:pt x="12858" y="17335"/>
                  <a:pt x="12672" y="16929"/>
                </a:cubicBezTo>
                <a:lnTo>
                  <a:pt x="12434" y="16392"/>
                </a:lnTo>
                <a:cubicBezTo>
                  <a:pt x="12404" y="16326"/>
                  <a:pt x="12407" y="16167"/>
                  <a:pt x="12434" y="16097"/>
                </a:cubicBezTo>
                <a:lnTo>
                  <a:pt x="12607" y="15561"/>
                </a:lnTo>
                <a:lnTo>
                  <a:pt x="12607" y="15534"/>
                </a:lnTo>
                <a:cubicBezTo>
                  <a:pt x="12629" y="15462"/>
                  <a:pt x="12743" y="15340"/>
                  <a:pt x="12802" y="15319"/>
                </a:cubicBezTo>
                <a:lnTo>
                  <a:pt x="13322" y="15158"/>
                </a:lnTo>
                <a:cubicBezTo>
                  <a:pt x="13685" y="15034"/>
                  <a:pt x="13972" y="14579"/>
                  <a:pt x="13972" y="14112"/>
                </a:cubicBezTo>
                <a:lnTo>
                  <a:pt x="13972" y="11805"/>
                </a:lnTo>
                <a:cubicBezTo>
                  <a:pt x="13972" y="11339"/>
                  <a:pt x="13685" y="10909"/>
                  <a:pt x="13322" y="10785"/>
                </a:cubicBezTo>
                <a:lnTo>
                  <a:pt x="12802" y="10597"/>
                </a:lnTo>
                <a:cubicBezTo>
                  <a:pt x="12743" y="10577"/>
                  <a:pt x="12628" y="10455"/>
                  <a:pt x="12607" y="10383"/>
                </a:cubicBezTo>
                <a:lnTo>
                  <a:pt x="12456" y="9927"/>
                </a:lnTo>
                <a:lnTo>
                  <a:pt x="12456" y="9900"/>
                </a:lnTo>
                <a:cubicBezTo>
                  <a:pt x="12430" y="9830"/>
                  <a:pt x="12425" y="9645"/>
                  <a:pt x="12456" y="9578"/>
                </a:cubicBezTo>
                <a:lnTo>
                  <a:pt x="12737" y="9015"/>
                </a:lnTo>
                <a:cubicBezTo>
                  <a:pt x="12923" y="8609"/>
                  <a:pt x="12851" y="8056"/>
                  <a:pt x="12586" y="7727"/>
                </a:cubicBezTo>
                <a:lnTo>
                  <a:pt x="11264" y="6090"/>
                </a:lnTo>
                <a:cubicBezTo>
                  <a:pt x="11106" y="5895"/>
                  <a:pt x="10896" y="5795"/>
                  <a:pt x="10658" y="5795"/>
                </a:cubicBezTo>
                <a:cubicBezTo>
                  <a:pt x="10508" y="5795"/>
                  <a:pt x="10348" y="5843"/>
                  <a:pt x="10225" y="5929"/>
                </a:cubicBezTo>
                <a:lnTo>
                  <a:pt x="9791" y="6224"/>
                </a:lnTo>
                <a:cubicBezTo>
                  <a:pt x="9774" y="6237"/>
                  <a:pt x="9729" y="6251"/>
                  <a:pt x="9661" y="6251"/>
                </a:cubicBezTo>
                <a:cubicBezTo>
                  <a:pt x="9602" y="6251"/>
                  <a:pt x="9565" y="6259"/>
                  <a:pt x="9553" y="6251"/>
                </a:cubicBezTo>
                <a:lnTo>
                  <a:pt x="9076" y="6010"/>
                </a:lnTo>
                <a:lnTo>
                  <a:pt x="9055" y="5983"/>
                </a:lnTo>
                <a:cubicBezTo>
                  <a:pt x="8997" y="5956"/>
                  <a:pt x="8919" y="5844"/>
                  <a:pt x="8903" y="5768"/>
                </a:cubicBezTo>
                <a:lnTo>
                  <a:pt x="8752" y="5098"/>
                </a:lnTo>
                <a:cubicBezTo>
                  <a:pt x="8651" y="4648"/>
                  <a:pt x="8282" y="4293"/>
                  <a:pt x="7907" y="4293"/>
                </a:cubicBezTo>
                <a:lnTo>
                  <a:pt x="6044" y="4293"/>
                </a:lnTo>
                <a:close/>
                <a:moveTo>
                  <a:pt x="6044" y="5285"/>
                </a:moveTo>
                <a:lnTo>
                  <a:pt x="7907" y="5285"/>
                </a:lnTo>
                <a:cubicBezTo>
                  <a:pt x="7924" y="5288"/>
                  <a:pt x="7966" y="5322"/>
                  <a:pt x="7972" y="5339"/>
                </a:cubicBezTo>
                <a:lnTo>
                  <a:pt x="8123" y="6037"/>
                </a:lnTo>
                <a:cubicBezTo>
                  <a:pt x="8209" y="6421"/>
                  <a:pt x="8473" y="6782"/>
                  <a:pt x="8773" y="6922"/>
                </a:cubicBezTo>
                <a:lnTo>
                  <a:pt x="9206" y="7137"/>
                </a:lnTo>
                <a:cubicBezTo>
                  <a:pt x="9372" y="7232"/>
                  <a:pt x="9546" y="7271"/>
                  <a:pt x="9661" y="7271"/>
                </a:cubicBezTo>
                <a:cubicBezTo>
                  <a:pt x="9859" y="7271"/>
                  <a:pt x="10032" y="7215"/>
                  <a:pt x="10181" y="7110"/>
                </a:cubicBezTo>
                <a:lnTo>
                  <a:pt x="10636" y="6788"/>
                </a:lnTo>
                <a:cubicBezTo>
                  <a:pt x="10638" y="6787"/>
                  <a:pt x="10646" y="6788"/>
                  <a:pt x="10658" y="6788"/>
                </a:cubicBezTo>
                <a:cubicBezTo>
                  <a:pt x="10685" y="6788"/>
                  <a:pt x="10697" y="6784"/>
                  <a:pt x="10701" y="6788"/>
                </a:cubicBezTo>
                <a:lnTo>
                  <a:pt x="12023" y="8424"/>
                </a:lnTo>
                <a:cubicBezTo>
                  <a:pt x="12033" y="8442"/>
                  <a:pt x="12029" y="8487"/>
                  <a:pt x="12023" y="8505"/>
                </a:cubicBezTo>
                <a:lnTo>
                  <a:pt x="11763" y="9095"/>
                </a:lnTo>
                <a:cubicBezTo>
                  <a:pt x="11604" y="9441"/>
                  <a:pt x="11587" y="9965"/>
                  <a:pt x="11719" y="10329"/>
                </a:cubicBezTo>
                <a:lnTo>
                  <a:pt x="11849" y="10732"/>
                </a:lnTo>
                <a:cubicBezTo>
                  <a:pt x="11962" y="11107"/>
                  <a:pt x="12274" y="11457"/>
                  <a:pt x="12586" y="11563"/>
                </a:cubicBezTo>
                <a:lnTo>
                  <a:pt x="13106" y="11751"/>
                </a:lnTo>
                <a:cubicBezTo>
                  <a:pt x="13123" y="11760"/>
                  <a:pt x="13148" y="11785"/>
                  <a:pt x="13149" y="11805"/>
                </a:cubicBezTo>
                <a:lnTo>
                  <a:pt x="13149" y="14112"/>
                </a:lnTo>
                <a:cubicBezTo>
                  <a:pt x="13146" y="14134"/>
                  <a:pt x="13121" y="14184"/>
                  <a:pt x="13106" y="14192"/>
                </a:cubicBezTo>
                <a:lnTo>
                  <a:pt x="12586" y="14353"/>
                </a:lnTo>
                <a:cubicBezTo>
                  <a:pt x="12276" y="14460"/>
                  <a:pt x="11962" y="14810"/>
                  <a:pt x="11849" y="15185"/>
                </a:cubicBezTo>
                <a:lnTo>
                  <a:pt x="11698" y="15668"/>
                </a:lnTo>
                <a:cubicBezTo>
                  <a:pt x="11561" y="16033"/>
                  <a:pt x="11583" y="16555"/>
                  <a:pt x="11741" y="16902"/>
                </a:cubicBezTo>
                <a:lnTo>
                  <a:pt x="11979" y="17439"/>
                </a:lnTo>
                <a:cubicBezTo>
                  <a:pt x="11986" y="17460"/>
                  <a:pt x="11989" y="17503"/>
                  <a:pt x="11979" y="17519"/>
                </a:cubicBezTo>
                <a:lnTo>
                  <a:pt x="10658" y="19156"/>
                </a:lnTo>
                <a:cubicBezTo>
                  <a:pt x="10652" y="19161"/>
                  <a:pt x="10642" y="19156"/>
                  <a:pt x="10615" y="19156"/>
                </a:cubicBezTo>
                <a:cubicBezTo>
                  <a:pt x="10602" y="19156"/>
                  <a:pt x="10593" y="19154"/>
                  <a:pt x="10593" y="19156"/>
                </a:cubicBezTo>
                <a:lnTo>
                  <a:pt x="10160" y="18861"/>
                </a:lnTo>
                <a:cubicBezTo>
                  <a:pt x="10011" y="18756"/>
                  <a:pt x="9817" y="18700"/>
                  <a:pt x="9618" y="18700"/>
                </a:cubicBezTo>
                <a:cubicBezTo>
                  <a:pt x="9504" y="18700"/>
                  <a:pt x="9326" y="18714"/>
                  <a:pt x="9163" y="18807"/>
                </a:cubicBezTo>
                <a:lnTo>
                  <a:pt x="8773" y="18995"/>
                </a:lnTo>
                <a:cubicBezTo>
                  <a:pt x="8471" y="19134"/>
                  <a:pt x="8187" y="19523"/>
                  <a:pt x="8102" y="19907"/>
                </a:cubicBezTo>
                <a:lnTo>
                  <a:pt x="7972" y="20551"/>
                </a:lnTo>
                <a:cubicBezTo>
                  <a:pt x="7965" y="20571"/>
                  <a:pt x="7926" y="20601"/>
                  <a:pt x="7907" y="20604"/>
                </a:cubicBezTo>
                <a:lnTo>
                  <a:pt x="6044" y="20604"/>
                </a:lnTo>
                <a:cubicBezTo>
                  <a:pt x="6026" y="20601"/>
                  <a:pt x="6007" y="20569"/>
                  <a:pt x="6000" y="20551"/>
                </a:cubicBezTo>
                <a:lnTo>
                  <a:pt x="5849" y="19907"/>
                </a:lnTo>
                <a:cubicBezTo>
                  <a:pt x="5764" y="19523"/>
                  <a:pt x="5479" y="19136"/>
                  <a:pt x="5177" y="18995"/>
                </a:cubicBezTo>
                <a:lnTo>
                  <a:pt x="4766" y="18780"/>
                </a:lnTo>
                <a:cubicBezTo>
                  <a:pt x="4602" y="18685"/>
                  <a:pt x="4427" y="18673"/>
                  <a:pt x="4311" y="18673"/>
                </a:cubicBezTo>
                <a:cubicBezTo>
                  <a:pt x="4113" y="18673"/>
                  <a:pt x="3918" y="18729"/>
                  <a:pt x="3769" y="18834"/>
                </a:cubicBezTo>
                <a:lnTo>
                  <a:pt x="3358" y="19129"/>
                </a:lnTo>
                <a:cubicBezTo>
                  <a:pt x="3355" y="19130"/>
                  <a:pt x="3348" y="19129"/>
                  <a:pt x="3336" y="19129"/>
                </a:cubicBezTo>
                <a:cubicBezTo>
                  <a:pt x="3310" y="19129"/>
                  <a:pt x="3295" y="19105"/>
                  <a:pt x="3293" y="19102"/>
                </a:cubicBezTo>
                <a:lnTo>
                  <a:pt x="1971" y="17492"/>
                </a:lnTo>
                <a:cubicBezTo>
                  <a:pt x="1960" y="17474"/>
                  <a:pt x="1967" y="17404"/>
                  <a:pt x="1971" y="17385"/>
                </a:cubicBezTo>
                <a:lnTo>
                  <a:pt x="2210" y="16875"/>
                </a:lnTo>
                <a:cubicBezTo>
                  <a:pt x="2368" y="16529"/>
                  <a:pt x="2387" y="16005"/>
                  <a:pt x="2253" y="15641"/>
                </a:cubicBezTo>
                <a:lnTo>
                  <a:pt x="2101" y="15185"/>
                </a:lnTo>
                <a:cubicBezTo>
                  <a:pt x="1989" y="14809"/>
                  <a:pt x="1676" y="14459"/>
                  <a:pt x="1365" y="14353"/>
                </a:cubicBezTo>
                <a:lnTo>
                  <a:pt x="845" y="14192"/>
                </a:lnTo>
                <a:cubicBezTo>
                  <a:pt x="827" y="14183"/>
                  <a:pt x="804" y="14131"/>
                  <a:pt x="802" y="14112"/>
                </a:cubicBezTo>
                <a:lnTo>
                  <a:pt x="802" y="11805"/>
                </a:lnTo>
                <a:cubicBezTo>
                  <a:pt x="804" y="11781"/>
                  <a:pt x="830" y="11759"/>
                  <a:pt x="845" y="11751"/>
                </a:cubicBezTo>
                <a:lnTo>
                  <a:pt x="1365" y="11563"/>
                </a:lnTo>
                <a:cubicBezTo>
                  <a:pt x="1809" y="11412"/>
                  <a:pt x="2227" y="10366"/>
                  <a:pt x="2231" y="10356"/>
                </a:cubicBezTo>
                <a:cubicBezTo>
                  <a:pt x="2368" y="9992"/>
                  <a:pt x="2349" y="9472"/>
                  <a:pt x="2188" y="9122"/>
                </a:cubicBezTo>
                <a:lnTo>
                  <a:pt x="1928" y="8559"/>
                </a:lnTo>
                <a:cubicBezTo>
                  <a:pt x="1921" y="8537"/>
                  <a:pt x="1918" y="8494"/>
                  <a:pt x="1928" y="8478"/>
                </a:cubicBezTo>
                <a:lnTo>
                  <a:pt x="3249" y="6842"/>
                </a:lnTo>
                <a:cubicBezTo>
                  <a:pt x="3255" y="6836"/>
                  <a:pt x="3267" y="6815"/>
                  <a:pt x="3293" y="6815"/>
                </a:cubicBezTo>
                <a:cubicBezTo>
                  <a:pt x="3305" y="6815"/>
                  <a:pt x="3314" y="6843"/>
                  <a:pt x="3314" y="6842"/>
                </a:cubicBezTo>
                <a:lnTo>
                  <a:pt x="3726" y="7137"/>
                </a:lnTo>
                <a:cubicBezTo>
                  <a:pt x="3873" y="7240"/>
                  <a:pt x="4071" y="7271"/>
                  <a:pt x="4267" y="7271"/>
                </a:cubicBezTo>
                <a:cubicBezTo>
                  <a:pt x="4384" y="7271"/>
                  <a:pt x="4557" y="7261"/>
                  <a:pt x="4722" y="7163"/>
                </a:cubicBezTo>
                <a:lnTo>
                  <a:pt x="5177" y="6922"/>
                </a:lnTo>
                <a:cubicBezTo>
                  <a:pt x="5479" y="6779"/>
                  <a:pt x="5764" y="6419"/>
                  <a:pt x="5849" y="6037"/>
                </a:cubicBezTo>
                <a:lnTo>
                  <a:pt x="6000" y="5366"/>
                </a:lnTo>
                <a:cubicBezTo>
                  <a:pt x="6007" y="5346"/>
                  <a:pt x="6026" y="5288"/>
                  <a:pt x="6044" y="5285"/>
                </a:cubicBezTo>
                <a:close/>
                <a:moveTo>
                  <a:pt x="6585" y="7727"/>
                </a:moveTo>
                <a:cubicBezTo>
                  <a:pt x="4484" y="7727"/>
                  <a:pt x="2773" y="9847"/>
                  <a:pt x="2773" y="12449"/>
                </a:cubicBezTo>
                <a:cubicBezTo>
                  <a:pt x="2773" y="15050"/>
                  <a:pt x="4485" y="17170"/>
                  <a:pt x="6585" y="17170"/>
                </a:cubicBezTo>
                <a:cubicBezTo>
                  <a:pt x="8685" y="17170"/>
                  <a:pt x="10376" y="15050"/>
                  <a:pt x="10376" y="12449"/>
                </a:cubicBezTo>
                <a:cubicBezTo>
                  <a:pt x="10376" y="9847"/>
                  <a:pt x="8685" y="7727"/>
                  <a:pt x="6585" y="7727"/>
                </a:cubicBezTo>
                <a:close/>
                <a:moveTo>
                  <a:pt x="6585" y="8719"/>
                </a:moveTo>
                <a:cubicBezTo>
                  <a:pt x="8241" y="8719"/>
                  <a:pt x="9575" y="10399"/>
                  <a:pt x="9575" y="12449"/>
                </a:cubicBezTo>
                <a:cubicBezTo>
                  <a:pt x="9575" y="14498"/>
                  <a:pt x="8241" y="16178"/>
                  <a:pt x="6585" y="16178"/>
                </a:cubicBezTo>
                <a:cubicBezTo>
                  <a:pt x="4931" y="16178"/>
                  <a:pt x="3574" y="14498"/>
                  <a:pt x="3574" y="12449"/>
                </a:cubicBezTo>
                <a:cubicBezTo>
                  <a:pt x="3574" y="10399"/>
                  <a:pt x="4931" y="8719"/>
                  <a:pt x="6585" y="8719"/>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Microsoft YaHei" charset="-122"/>
              <a:ea typeface="Microsoft YaHei" charset="-122"/>
              <a:cs typeface="Microsoft YaHei" charset="-122"/>
            </a:endParaRPr>
          </a:p>
        </p:txBody>
      </p:sp>
      <p:sp>
        <p:nvSpPr>
          <p:cNvPr id="86" name="Rectangle 98"/>
          <p:cNvSpPr>
            <a:spLocks/>
          </p:cNvSpPr>
          <p:nvPr/>
        </p:nvSpPr>
        <p:spPr bwMode="auto">
          <a:xfrm>
            <a:off x="9883709" y="572895"/>
            <a:ext cx="461664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zh-CN" altLang="en-US" sz="7200" b="1" dirty="0" smtClean="0">
                <a:solidFill>
                  <a:schemeClr val="tx2"/>
                </a:solidFill>
                <a:latin typeface="微软雅黑"/>
                <a:ea typeface="微软雅黑"/>
                <a:cs typeface="微软雅黑"/>
                <a:sym typeface="Bebas Neue" charset="0"/>
              </a:rPr>
              <a:t>接入层问题</a:t>
            </a:r>
            <a:endParaRPr lang="en-US" sz="7200" b="1" dirty="0">
              <a:solidFill>
                <a:schemeClr val="tx2"/>
              </a:solidFill>
              <a:latin typeface="微软雅黑"/>
              <a:ea typeface="微软雅黑"/>
              <a:cs typeface="微软雅黑"/>
              <a:sym typeface="Bebas Neue" charset="0"/>
            </a:endParaRPr>
          </a:p>
        </p:txBody>
      </p:sp>
      <p:sp>
        <p:nvSpPr>
          <p:cNvPr id="87" name="Shape 471"/>
          <p:cNvSpPr/>
          <p:nvPr/>
        </p:nvSpPr>
        <p:spPr>
          <a:xfrm>
            <a:off x="6555608" y="5099019"/>
            <a:ext cx="1193572" cy="7811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142"/>
                </a:lnTo>
                <a:lnTo>
                  <a:pt x="21600" y="6142"/>
                </a:lnTo>
                <a:lnTo>
                  <a:pt x="21600" y="0"/>
                </a:lnTo>
                <a:cubicBezTo>
                  <a:pt x="21600" y="0"/>
                  <a:pt x="0" y="0"/>
                  <a:pt x="0" y="0"/>
                </a:cubicBezTo>
                <a:close/>
                <a:moveTo>
                  <a:pt x="0" y="21600"/>
                </a:moveTo>
                <a:lnTo>
                  <a:pt x="21600" y="21600"/>
                </a:lnTo>
                <a:lnTo>
                  <a:pt x="21600" y="20447"/>
                </a:lnTo>
                <a:lnTo>
                  <a:pt x="0" y="20447"/>
                </a:lnTo>
                <a:cubicBezTo>
                  <a:pt x="0" y="20447"/>
                  <a:pt x="0" y="21600"/>
                  <a:pt x="0" y="21600"/>
                </a:cubicBezTo>
                <a:close/>
                <a:moveTo>
                  <a:pt x="0" y="19062"/>
                </a:moveTo>
                <a:lnTo>
                  <a:pt x="21600" y="19062"/>
                </a:lnTo>
                <a:lnTo>
                  <a:pt x="21600" y="17910"/>
                </a:lnTo>
                <a:lnTo>
                  <a:pt x="0" y="17910"/>
                </a:lnTo>
                <a:cubicBezTo>
                  <a:pt x="0" y="17910"/>
                  <a:pt x="0" y="19062"/>
                  <a:pt x="0" y="19062"/>
                </a:cubicBezTo>
                <a:close/>
                <a:moveTo>
                  <a:pt x="0" y="16524"/>
                </a:moveTo>
                <a:lnTo>
                  <a:pt x="21600" y="16524"/>
                </a:lnTo>
                <a:lnTo>
                  <a:pt x="21600" y="15371"/>
                </a:lnTo>
                <a:lnTo>
                  <a:pt x="0" y="15371"/>
                </a:lnTo>
                <a:cubicBezTo>
                  <a:pt x="0" y="15371"/>
                  <a:pt x="0" y="16524"/>
                  <a:pt x="0" y="16524"/>
                </a:cubicBezTo>
                <a:close/>
                <a:moveTo>
                  <a:pt x="0" y="13986"/>
                </a:moveTo>
                <a:lnTo>
                  <a:pt x="21600" y="13986"/>
                </a:lnTo>
                <a:lnTo>
                  <a:pt x="21600" y="12832"/>
                </a:lnTo>
                <a:lnTo>
                  <a:pt x="0" y="12832"/>
                </a:lnTo>
                <a:cubicBezTo>
                  <a:pt x="0" y="12832"/>
                  <a:pt x="0" y="13986"/>
                  <a:pt x="0" y="13986"/>
                </a:cubicBezTo>
                <a:close/>
                <a:moveTo>
                  <a:pt x="0" y="11447"/>
                </a:moveTo>
                <a:lnTo>
                  <a:pt x="21600" y="11447"/>
                </a:lnTo>
                <a:lnTo>
                  <a:pt x="21600" y="10294"/>
                </a:lnTo>
                <a:lnTo>
                  <a:pt x="0" y="10294"/>
                </a:lnTo>
                <a:cubicBezTo>
                  <a:pt x="0" y="10294"/>
                  <a:pt x="0" y="11447"/>
                  <a:pt x="0" y="11447"/>
                </a:cubicBezTo>
                <a:close/>
              </a:path>
            </a:pathLst>
          </a:custGeom>
          <a:solidFill>
            <a:srgbClr val="D6D6D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202835565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p:tmAbs val="0"/>
                                  </p:iterate>
                                  <p:childTnLst>
                                    <p:set>
                                      <p:cBhvr>
                                        <p:cTn id="6" fill="hold"/>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par>
                          <p:cTn id="8" fill="hold">
                            <p:stCondLst>
                              <p:cond delay="1000"/>
                            </p:stCondLst>
                            <p:childTnLst>
                              <p:par>
                                <p:cTn id="9" presetID="2" presetClass="entr" presetSubtype="1" fill="hold" grpId="0" nodeType="afterEffect">
                                  <p:stCondLst>
                                    <p:cond delay="0"/>
                                  </p:stCondLst>
                                  <p:iterate>
                                    <p:tmAbs val="0"/>
                                  </p:iterate>
                                  <p:childTnLst>
                                    <p:set>
                                      <p:cBhvr>
                                        <p:cTn id="10" fill="hold"/>
                                        <p:tgtEl>
                                          <p:spTgt spid="11"/>
                                        </p:tgtEl>
                                        <p:attrNameLst>
                                          <p:attrName>style.visibility</p:attrName>
                                        </p:attrNameLst>
                                      </p:cBhvr>
                                      <p:to>
                                        <p:strVal val="visible"/>
                                      </p:to>
                                    </p:se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8" fill="hold" grpId="0" nodeType="afterEffect">
                                  <p:stCondLst>
                                    <p:cond delay="0"/>
                                  </p:stCondLst>
                                  <p:iterate>
                                    <p:tmAbs val="0"/>
                                  </p:iterate>
                                  <p:childTnLst>
                                    <p:set>
                                      <p:cBhvr>
                                        <p:cTn id="15" fill="hold"/>
                                        <p:tgtEl>
                                          <p:spTgt spid="7"/>
                                        </p:tgtEl>
                                        <p:attrNameLst>
                                          <p:attrName>style.visibility</p:attrName>
                                        </p:attrNameLst>
                                      </p:cBhvr>
                                      <p:to>
                                        <p:strVal val="visible"/>
                                      </p:to>
                                    </p:set>
                                    <p:anim calcmode="lin" valueType="num">
                                      <p:cBhvr>
                                        <p:cTn id="16" dur="1000" fill="hold"/>
                                        <p:tgtEl>
                                          <p:spTgt spid="7"/>
                                        </p:tgtEl>
                                        <p:attrNameLst>
                                          <p:attrName>ppt_x</p:attrName>
                                        </p:attrNameLst>
                                      </p:cBhvr>
                                      <p:tavLst>
                                        <p:tav tm="0">
                                          <p:val>
                                            <p:strVal val="0-#ppt_w/2"/>
                                          </p:val>
                                        </p:tav>
                                        <p:tav tm="100000">
                                          <p:val>
                                            <p:strVal val="#ppt_x"/>
                                          </p:val>
                                        </p:tav>
                                      </p:tavLst>
                                    </p:anim>
                                    <p:anim calcmode="lin" valueType="num">
                                      <p:cBhvr>
                                        <p:cTn id="17" dur="10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8" presetClass="entr" presetSubtype="9" fill="hold" grpId="0" nodeType="afterEffect">
                                  <p:stCondLst>
                                    <p:cond delay="0"/>
                                  </p:stCondLst>
                                  <p:iterate>
                                    <p:tmAbs val="0"/>
                                  </p:iterate>
                                  <p:childTnLst>
                                    <p:set>
                                      <p:cBhvr>
                                        <p:cTn id="20" fill="hold"/>
                                        <p:tgtEl>
                                          <p:spTgt spid="8"/>
                                        </p:tgtEl>
                                        <p:attrNameLst>
                                          <p:attrName>style.visibility</p:attrName>
                                        </p:attrNameLst>
                                      </p:cBhvr>
                                      <p:to>
                                        <p:strVal val="visible"/>
                                      </p:to>
                                    </p:set>
                                    <p:animEffect transition="in" filter="strips(upLeft)">
                                      <p:cBhvr>
                                        <p:cTn id="21" dur="1000"/>
                                        <p:tgtEl>
                                          <p:spTgt spid="8"/>
                                        </p:tgtEl>
                                      </p:cBhvr>
                                    </p:animEffect>
                                  </p:childTnLst>
                                </p:cTn>
                              </p:par>
                            </p:childTnLst>
                          </p:cTn>
                        </p:par>
                        <p:par>
                          <p:cTn id="22" fill="hold">
                            <p:stCondLst>
                              <p:cond delay="4000"/>
                            </p:stCondLst>
                            <p:childTnLst>
                              <p:par>
                                <p:cTn id="23" presetID="2" presetClass="entr" presetSubtype="1" fill="hold" grpId="0" nodeType="afterEffect">
                                  <p:stCondLst>
                                    <p:cond delay="0"/>
                                  </p:stCondLst>
                                  <p:iterate>
                                    <p:tmAbs val="0"/>
                                  </p:iterate>
                                  <p:childTnLst>
                                    <p:set>
                                      <p:cBhvr>
                                        <p:cTn id="24" fill="hold"/>
                                        <p:tgtEl>
                                          <p:spTgt spid="3"/>
                                        </p:tgtEl>
                                        <p:attrNameLst>
                                          <p:attrName>style.visibility</p:attrName>
                                        </p:attrNameLst>
                                      </p:cBhvr>
                                      <p:to>
                                        <p:strVal val="visible"/>
                                      </p:to>
                                    </p:se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iterate>
                                    <p:tmAbs val="0"/>
                                  </p:iterate>
                                  <p:childTnLst>
                                    <p:set>
                                      <p:cBhvr>
                                        <p:cTn id="30" fill="hold"/>
                                        <p:tgtEl>
                                          <p:spTgt spid="12"/>
                                        </p:tgtEl>
                                        <p:attrNameLst>
                                          <p:attrName>style.visibility</p:attrName>
                                        </p:attrNameLst>
                                      </p:cBhvr>
                                      <p:to>
                                        <p:strVal val="visible"/>
                                      </p:to>
                                    </p:set>
                                    <p:anim calcmode="lin" valueType="num">
                                      <p:cBhvr>
                                        <p:cTn id="31" dur="750" fill="hold"/>
                                        <p:tgtEl>
                                          <p:spTgt spid="12"/>
                                        </p:tgtEl>
                                        <p:attrNameLst>
                                          <p:attrName>ppt_w</p:attrName>
                                        </p:attrNameLst>
                                      </p:cBhvr>
                                      <p:tavLst>
                                        <p:tav tm="0">
                                          <p:val>
                                            <p:fltVal val="0"/>
                                          </p:val>
                                        </p:tav>
                                        <p:tav tm="100000">
                                          <p:val>
                                            <p:strVal val="#ppt_w"/>
                                          </p:val>
                                        </p:tav>
                                      </p:tavLst>
                                    </p:anim>
                                    <p:anim calcmode="lin" valueType="num">
                                      <p:cBhvr>
                                        <p:cTn id="32" dur="750" fill="hold"/>
                                        <p:tgtEl>
                                          <p:spTgt spid="12"/>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iterate>
                                    <p:tmAbs val="0"/>
                                  </p:iterate>
                                  <p:childTnLst>
                                    <p:set>
                                      <p:cBhvr>
                                        <p:cTn id="36" fill="hold"/>
                                        <p:tgtEl>
                                          <p:spTgt spid="42"/>
                                        </p:tgtEl>
                                        <p:attrNameLst>
                                          <p:attrName>style.visibility</p:attrName>
                                        </p:attrNameLst>
                                      </p:cBhvr>
                                      <p:to>
                                        <p:strVal val="visible"/>
                                      </p:to>
                                    </p:set>
                                    <p:anim calcmode="lin" valueType="num">
                                      <p:cBhvr>
                                        <p:cTn id="37" dur="1000" fill="hold"/>
                                        <p:tgtEl>
                                          <p:spTgt spid="42"/>
                                        </p:tgtEl>
                                        <p:attrNameLst>
                                          <p:attrName>ppt_w</p:attrName>
                                        </p:attrNameLst>
                                      </p:cBhvr>
                                      <p:tavLst>
                                        <p:tav tm="0">
                                          <p:val>
                                            <p:strVal val="4*#ppt_w"/>
                                          </p:val>
                                        </p:tav>
                                        <p:tav tm="100000">
                                          <p:val>
                                            <p:strVal val="#ppt_w"/>
                                          </p:val>
                                        </p:tav>
                                      </p:tavLst>
                                    </p:anim>
                                    <p:anim calcmode="lin" valueType="num">
                                      <p:cBhvr>
                                        <p:cTn id="38" dur="1000" fill="hold"/>
                                        <p:tgtEl>
                                          <p:spTgt spid="42"/>
                                        </p:tgtEl>
                                        <p:attrNameLst>
                                          <p:attrName>ppt_h</p:attrName>
                                        </p:attrNameLst>
                                      </p:cBhvr>
                                      <p:tavLst>
                                        <p:tav tm="0">
                                          <p:val>
                                            <p:strVal val="4*#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32" fill="hold" grpId="0" nodeType="clickEffect">
                                  <p:stCondLst>
                                    <p:cond delay="0"/>
                                  </p:stCondLst>
                                  <p:iterate>
                                    <p:tmAbs val="0"/>
                                  </p:iterate>
                                  <p:childTnLst>
                                    <p:set>
                                      <p:cBhvr>
                                        <p:cTn id="42" fill="hold"/>
                                        <p:tgtEl>
                                          <p:spTgt spid="35"/>
                                        </p:tgtEl>
                                        <p:attrNameLst>
                                          <p:attrName>style.visibility</p:attrName>
                                        </p:attrNameLst>
                                      </p:cBhvr>
                                      <p:to>
                                        <p:strVal val="visible"/>
                                      </p:to>
                                    </p:set>
                                    <p:anim calcmode="lin" valueType="num">
                                      <p:cBhvr>
                                        <p:cTn id="43" dur="1000" fill="hold"/>
                                        <p:tgtEl>
                                          <p:spTgt spid="35"/>
                                        </p:tgtEl>
                                        <p:attrNameLst>
                                          <p:attrName>ppt_w</p:attrName>
                                        </p:attrNameLst>
                                      </p:cBhvr>
                                      <p:tavLst>
                                        <p:tav tm="0">
                                          <p:val>
                                            <p:strVal val="4*#ppt_w"/>
                                          </p:val>
                                        </p:tav>
                                        <p:tav tm="100000">
                                          <p:val>
                                            <p:strVal val="#ppt_w"/>
                                          </p:val>
                                        </p:tav>
                                      </p:tavLst>
                                    </p:anim>
                                    <p:anim calcmode="lin" valueType="num">
                                      <p:cBhvr>
                                        <p:cTn id="44" dur="1000" fill="hold"/>
                                        <p:tgtEl>
                                          <p:spTgt spid="35"/>
                                        </p:tgtEl>
                                        <p:attrNameLst>
                                          <p:attrName>ppt_h</p:attrName>
                                        </p:attrNameLst>
                                      </p:cBhvr>
                                      <p:tavLst>
                                        <p:tav tm="0">
                                          <p:val>
                                            <p:strVal val="4*#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32" fill="hold" grpId="0" nodeType="clickEffect">
                                  <p:stCondLst>
                                    <p:cond delay="0"/>
                                  </p:stCondLst>
                                  <p:iterate>
                                    <p:tmAbs val="0"/>
                                  </p:iterate>
                                  <p:childTnLst>
                                    <p:set>
                                      <p:cBhvr>
                                        <p:cTn id="48" fill="hold"/>
                                        <p:tgtEl>
                                          <p:spTgt spid="63"/>
                                        </p:tgtEl>
                                        <p:attrNameLst>
                                          <p:attrName>style.visibility</p:attrName>
                                        </p:attrNameLst>
                                      </p:cBhvr>
                                      <p:to>
                                        <p:strVal val="visible"/>
                                      </p:to>
                                    </p:set>
                                    <p:anim calcmode="lin" valueType="num">
                                      <p:cBhvr>
                                        <p:cTn id="49" dur="1000" fill="hold"/>
                                        <p:tgtEl>
                                          <p:spTgt spid="63"/>
                                        </p:tgtEl>
                                        <p:attrNameLst>
                                          <p:attrName>ppt_w</p:attrName>
                                        </p:attrNameLst>
                                      </p:cBhvr>
                                      <p:tavLst>
                                        <p:tav tm="0">
                                          <p:val>
                                            <p:strVal val="4*#ppt_w"/>
                                          </p:val>
                                        </p:tav>
                                        <p:tav tm="100000">
                                          <p:val>
                                            <p:strVal val="#ppt_w"/>
                                          </p:val>
                                        </p:tav>
                                      </p:tavLst>
                                    </p:anim>
                                    <p:anim calcmode="lin" valueType="num">
                                      <p:cBhvr>
                                        <p:cTn id="50" dur="1000" fill="hold"/>
                                        <p:tgtEl>
                                          <p:spTgt spid="63"/>
                                        </p:tgtEl>
                                        <p:attrNameLst>
                                          <p:attrName>ppt_h</p:attrName>
                                        </p:attrNameLst>
                                      </p:cBhvr>
                                      <p:tavLst>
                                        <p:tav tm="0">
                                          <p:val>
                                            <p:strVal val="4*#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32" fill="hold" grpId="0" nodeType="clickEffect">
                                  <p:stCondLst>
                                    <p:cond delay="0"/>
                                  </p:stCondLst>
                                  <p:iterate>
                                    <p:tmAbs val="0"/>
                                  </p:iterate>
                                  <p:childTnLst>
                                    <p:set>
                                      <p:cBhvr>
                                        <p:cTn id="54" fill="hold"/>
                                        <p:tgtEl>
                                          <p:spTgt spid="49"/>
                                        </p:tgtEl>
                                        <p:attrNameLst>
                                          <p:attrName>style.visibility</p:attrName>
                                        </p:attrNameLst>
                                      </p:cBhvr>
                                      <p:to>
                                        <p:strVal val="visible"/>
                                      </p:to>
                                    </p:set>
                                    <p:anim calcmode="lin" valueType="num">
                                      <p:cBhvr>
                                        <p:cTn id="55" dur="1000" fill="hold"/>
                                        <p:tgtEl>
                                          <p:spTgt spid="49"/>
                                        </p:tgtEl>
                                        <p:attrNameLst>
                                          <p:attrName>ppt_w</p:attrName>
                                        </p:attrNameLst>
                                      </p:cBhvr>
                                      <p:tavLst>
                                        <p:tav tm="0">
                                          <p:val>
                                            <p:strVal val="4*#ppt_w"/>
                                          </p:val>
                                        </p:tav>
                                        <p:tav tm="100000">
                                          <p:val>
                                            <p:strVal val="#ppt_w"/>
                                          </p:val>
                                        </p:tav>
                                      </p:tavLst>
                                    </p:anim>
                                    <p:anim calcmode="lin" valueType="num">
                                      <p:cBhvr>
                                        <p:cTn id="56" dur="1000" fill="hold"/>
                                        <p:tgtEl>
                                          <p:spTgt spid="49"/>
                                        </p:tgtEl>
                                        <p:attrNameLst>
                                          <p:attrName>ppt_h</p:attrName>
                                        </p:attrNameLst>
                                      </p:cBhvr>
                                      <p:tavLst>
                                        <p:tav tm="0">
                                          <p:val>
                                            <p:strVal val="4*#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32" fill="hold" grpId="0" nodeType="clickEffect">
                                  <p:stCondLst>
                                    <p:cond delay="0"/>
                                  </p:stCondLst>
                                  <p:iterate>
                                    <p:tmAbs val="0"/>
                                  </p:iterate>
                                  <p:childTnLst>
                                    <p:set>
                                      <p:cBhvr>
                                        <p:cTn id="60" fill="hold"/>
                                        <p:tgtEl>
                                          <p:spTgt spid="56"/>
                                        </p:tgtEl>
                                        <p:attrNameLst>
                                          <p:attrName>style.visibility</p:attrName>
                                        </p:attrNameLst>
                                      </p:cBhvr>
                                      <p:to>
                                        <p:strVal val="visible"/>
                                      </p:to>
                                    </p:set>
                                    <p:anim calcmode="lin" valueType="num">
                                      <p:cBhvr>
                                        <p:cTn id="61" dur="1000" fill="hold"/>
                                        <p:tgtEl>
                                          <p:spTgt spid="56"/>
                                        </p:tgtEl>
                                        <p:attrNameLst>
                                          <p:attrName>ppt_w</p:attrName>
                                        </p:attrNameLst>
                                      </p:cBhvr>
                                      <p:tavLst>
                                        <p:tav tm="0">
                                          <p:val>
                                            <p:strVal val="4*#ppt_w"/>
                                          </p:val>
                                        </p:tav>
                                        <p:tav tm="100000">
                                          <p:val>
                                            <p:strVal val="#ppt_w"/>
                                          </p:val>
                                        </p:tav>
                                      </p:tavLst>
                                    </p:anim>
                                    <p:anim calcmode="lin" valueType="num">
                                      <p:cBhvr>
                                        <p:cTn id="62" dur="1000" fill="hold"/>
                                        <p:tgtEl>
                                          <p:spTgt spid="56"/>
                                        </p:tgtEl>
                                        <p:attrNameLst>
                                          <p:attrName>ppt_h</p:attrName>
                                        </p:attrNameLst>
                                      </p:cBhvr>
                                      <p:tavLst>
                                        <p:tav tm="0">
                                          <p:val>
                                            <p:strVal val="4*#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iterate>
                                    <p:tmAbs val="0"/>
                                  </p:iterate>
                                  <p:childTnLst>
                                    <p:set>
                                      <p:cBhvr>
                                        <p:cTn id="66" fill="hold"/>
                                        <p:tgtEl>
                                          <p:spTgt spid="70"/>
                                        </p:tgtEl>
                                        <p:attrNameLst>
                                          <p:attrName>style.visibility</p:attrName>
                                        </p:attrNameLst>
                                      </p:cBhvr>
                                      <p:to>
                                        <p:strVal val="visible"/>
                                      </p:to>
                                    </p:set>
                                    <p:anim calcmode="lin" valueType="num">
                                      <p:cBhvr>
                                        <p:cTn id="67" dur="1000" fill="hold"/>
                                        <p:tgtEl>
                                          <p:spTgt spid="70"/>
                                        </p:tgtEl>
                                        <p:attrNameLst>
                                          <p:attrName>ppt_x</p:attrName>
                                        </p:attrNameLst>
                                      </p:cBhvr>
                                      <p:tavLst>
                                        <p:tav tm="0">
                                          <p:val>
                                            <p:strVal val="0-#ppt_w/2"/>
                                          </p:val>
                                        </p:tav>
                                        <p:tav tm="100000">
                                          <p:val>
                                            <p:strVal val="#ppt_x"/>
                                          </p:val>
                                        </p:tav>
                                      </p:tavLst>
                                    </p:anim>
                                    <p:anim calcmode="lin" valueType="num">
                                      <p:cBhvr>
                                        <p:cTn id="68" dur="10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1" fill="hold" grpId="0" nodeType="clickEffect">
                                  <p:stCondLst>
                                    <p:cond delay="0"/>
                                  </p:stCondLst>
                                  <p:iterate>
                                    <p:tmAbs val="0"/>
                                  </p:iterate>
                                  <p:childTnLst>
                                    <p:set>
                                      <p:cBhvr>
                                        <p:cTn id="72" fill="hold"/>
                                        <p:tgtEl>
                                          <p:spTgt spid="76"/>
                                        </p:tgtEl>
                                        <p:attrNameLst>
                                          <p:attrName>style.visibility</p:attrName>
                                        </p:attrNameLst>
                                      </p:cBhvr>
                                      <p:to>
                                        <p:strVal val="visible"/>
                                      </p:to>
                                    </p:set>
                                    <p:anim calcmode="lin" valueType="num">
                                      <p:cBhvr>
                                        <p:cTn id="73" dur="1000" fill="hold"/>
                                        <p:tgtEl>
                                          <p:spTgt spid="76"/>
                                        </p:tgtEl>
                                        <p:attrNameLst>
                                          <p:attrName>ppt_x</p:attrName>
                                        </p:attrNameLst>
                                      </p:cBhvr>
                                      <p:tavLst>
                                        <p:tav tm="0">
                                          <p:val>
                                            <p:strVal val="#ppt_x"/>
                                          </p:val>
                                        </p:tav>
                                        <p:tav tm="100000">
                                          <p:val>
                                            <p:strVal val="#ppt_x"/>
                                          </p:val>
                                        </p:tav>
                                      </p:tavLst>
                                    </p:anim>
                                    <p:anim calcmode="lin" valueType="num">
                                      <p:cBhvr>
                                        <p:cTn id="74" dur="1000" fill="hold"/>
                                        <p:tgtEl>
                                          <p:spTgt spid="76"/>
                                        </p:tgtEl>
                                        <p:attrNameLst>
                                          <p:attrName>ppt_y</p:attrName>
                                        </p:attrNameLst>
                                      </p:cBhvr>
                                      <p:tavLst>
                                        <p:tav tm="0">
                                          <p:val>
                                            <p:strVal val="0-#ppt_h/2"/>
                                          </p:val>
                                        </p:tav>
                                        <p:tav tm="100000">
                                          <p:val>
                                            <p:strVal val="#ppt_y"/>
                                          </p:val>
                                        </p:tav>
                                      </p:tavLst>
                                    </p:anim>
                                  </p:childTnLst>
                                </p:cTn>
                              </p:par>
                            </p:childTnLst>
                          </p:cTn>
                        </p:par>
                        <p:par>
                          <p:cTn id="75" fill="hold">
                            <p:stCondLst>
                              <p:cond delay="1000"/>
                            </p:stCondLst>
                            <p:childTnLst>
                              <p:par>
                                <p:cTn id="76" presetID="22" presetClass="entr" presetSubtype="8" fill="hold" grpId="0" nodeType="afterEffect">
                                  <p:stCondLst>
                                    <p:cond delay="0"/>
                                  </p:stCondLst>
                                  <p:iterate>
                                    <p:tmAbs val="0"/>
                                  </p:iterate>
                                  <p:childTnLst>
                                    <p:set>
                                      <p:cBhvr>
                                        <p:cTn id="77" fill="hold"/>
                                        <p:tgtEl>
                                          <p:spTgt spid="71"/>
                                        </p:tgtEl>
                                        <p:attrNameLst>
                                          <p:attrName>style.visibility</p:attrName>
                                        </p:attrNameLst>
                                      </p:cBhvr>
                                      <p:to>
                                        <p:strVal val="visible"/>
                                      </p:to>
                                    </p:set>
                                    <p:animEffect transition="in" filter="wipe(left)">
                                      <p:cBhvr>
                                        <p:cTn id="78" dur="1000"/>
                                        <p:tgtEl>
                                          <p:spTgt spid="71"/>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grpId="0" nodeType="clickEffect">
                                  <p:stCondLst>
                                    <p:cond delay="0"/>
                                  </p:stCondLst>
                                  <p:iterate>
                                    <p:tmAbs val="0"/>
                                  </p:iterate>
                                  <p:childTnLst>
                                    <p:set>
                                      <p:cBhvr>
                                        <p:cTn id="82" fill="hold"/>
                                        <p:tgtEl>
                                          <p:spTgt spid="77"/>
                                        </p:tgtEl>
                                        <p:attrNameLst>
                                          <p:attrName>style.visibility</p:attrName>
                                        </p:attrNameLst>
                                      </p:cBhvr>
                                      <p:to>
                                        <p:strVal val="visible"/>
                                      </p:to>
                                    </p:set>
                                    <p:anim calcmode="lin" valueType="num">
                                      <p:cBhvr>
                                        <p:cTn id="83" dur="1000" fill="hold"/>
                                        <p:tgtEl>
                                          <p:spTgt spid="77"/>
                                        </p:tgtEl>
                                        <p:attrNameLst>
                                          <p:attrName>ppt_x</p:attrName>
                                        </p:attrNameLst>
                                      </p:cBhvr>
                                      <p:tavLst>
                                        <p:tav tm="0">
                                          <p:val>
                                            <p:strVal val="#ppt_x"/>
                                          </p:val>
                                        </p:tav>
                                        <p:tav tm="100000">
                                          <p:val>
                                            <p:strVal val="#ppt_x"/>
                                          </p:val>
                                        </p:tav>
                                      </p:tavLst>
                                    </p:anim>
                                    <p:anim calcmode="lin" valueType="num">
                                      <p:cBhvr>
                                        <p:cTn id="84" dur="1000" fill="hold"/>
                                        <p:tgtEl>
                                          <p:spTgt spid="77"/>
                                        </p:tgtEl>
                                        <p:attrNameLst>
                                          <p:attrName>ppt_y</p:attrName>
                                        </p:attrNameLst>
                                      </p:cBhvr>
                                      <p:tavLst>
                                        <p:tav tm="0">
                                          <p:val>
                                            <p:strVal val="0-#ppt_h/2"/>
                                          </p:val>
                                        </p:tav>
                                        <p:tav tm="100000">
                                          <p:val>
                                            <p:strVal val="#ppt_y"/>
                                          </p:val>
                                        </p:tav>
                                      </p:tavLst>
                                    </p:anim>
                                  </p:childTnLst>
                                </p:cTn>
                              </p:par>
                            </p:childTnLst>
                          </p:cTn>
                        </p:par>
                        <p:par>
                          <p:cTn id="85" fill="hold">
                            <p:stCondLst>
                              <p:cond delay="1000"/>
                            </p:stCondLst>
                            <p:childTnLst>
                              <p:par>
                                <p:cTn id="86" presetID="22" presetClass="entr" presetSubtype="8" fill="hold" grpId="0" nodeType="afterEffect">
                                  <p:stCondLst>
                                    <p:cond delay="0"/>
                                  </p:stCondLst>
                                  <p:iterate>
                                    <p:tmAbs val="0"/>
                                  </p:iterate>
                                  <p:childTnLst>
                                    <p:set>
                                      <p:cBhvr>
                                        <p:cTn id="87" fill="hold"/>
                                        <p:tgtEl>
                                          <p:spTgt spid="72"/>
                                        </p:tgtEl>
                                        <p:attrNameLst>
                                          <p:attrName>style.visibility</p:attrName>
                                        </p:attrNameLst>
                                      </p:cBhvr>
                                      <p:to>
                                        <p:strVal val="visible"/>
                                      </p:to>
                                    </p:set>
                                    <p:animEffect transition="in" filter="wipe(left)">
                                      <p:cBhvr>
                                        <p:cTn id="88" dur="1000"/>
                                        <p:tgtEl>
                                          <p:spTgt spid="72"/>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1" fill="hold" grpId="0" nodeType="clickEffect">
                                  <p:stCondLst>
                                    <p:cond delay="0"/>
                                  </p:stCondLst>
                                  <p:iterate>
                                    <p:tmAbs val="0"/>
                                  </p:iterate>
                                  <p:childTnLst>
                                    <p:set>
                                      <p:cBhvr>
                                        <p:cTn id="92" fill="hold"/>
                                        <p:tgtEl>
                                          <p:spTgt spid="78"/>
                                        </p:tgtEl>
                                        <p:attrNameLst>
                                          <p:attrName>style.visibility</p:attrName>
                                        </p:attrNameLst>
                                      </p:cBhvr>
                                      <p:to>
                                        <p:strVal val="visible"/>
                                      </p:to>
                                    </p:set>
                                    <p:anim calcmode="lin" valueType="num">
                                      <p:cBhvr>
                                        <p:cTn id="93" dur="1000" fill="hold"/>
                                        <p:tgtEl>
                                          <p:spTgt spid="78"/>
                                        </p:tgtEl>
                                        <p:attrNameLst>
                                          <p:attrName>ppt_x</p:attrName>
                                        </p:attrNameLst>
                                      </p:cBhvr>
                                      <p:tavLst>
                                        <p:tav tm="0">
                                          <p:val>
                                            <p:strVal val="#ppt_x"/>
                                          </p:val>
                                        </p:tav>
                                        <p:tav tm="100000">
                                          <p:val>
                                            <p:strVal val="#ppt_x"/>
                                          </p:val>
                                        </p:tav>
                                      </p:tavLst>
                                    </p:anim>
                                    <p:anim calcmode="lin" valueType="num">
                                      <p:cBhvr>
                                        <p:cTn id="94" dur="1000" fill="hold"/>
                                        <p:tgtEl>
                                          <p:spTgt spid="78"/>
                                        </p:tgtEl>
                                        <p:attrNameLst>
                                          <p:attrName>ppt_y</p:attrName>
                                        </p:attrNameLst>
                                      </p:cBhvr>
                                      <p:tavLst>
                                        <p:tav tm="0">
                                          <p:val>
                                            <p:strVal val="0-#ppt_h/2"/>
                                          </p:val>
                                        </p:tav>
                                        <p:tav tm="100000">
                                          <p:val>
                                            <p:strVal val="#ppt_y"/>
                                          </p:val>
                                        </p:tav>
                                      </p:tavLst>
                                    </p:anim>
                                  </p:childTnLst>
                                </p:cTn>
                              </p:par>
                            </p:childTnLst>
                          </p:cTn>
                        </p:par>
                        <p:par>
                          <p:cTn id="95" fill="hold">
                            <p:stCondLst>
                              <p:cond delay="1000"/>
                            </p:stCondLst>
                            <p:childTnLst>
                              <p:par>
                                <p:cTn id="96" presetID="22" presetClass="entr" presetSubtype="8" fill="hold" grpId="0" nodeType="afterEffect">
                                  <p:stCondLst>
                                    <p:cond delay="0"/>
                                  </p:stCondLst>
                                  <p:iterate>
                                    <p:tmAbs val="0"/>
                                  </p:iterate>
                                  <p:childTnLst>
                                    <p:set>
                                      <p:cBhvr>
                                        <p:cTn id="97" fill="hold"/>
                                        <p:tgtEl>
                                          <p:spTgt spid="73"/>
                                        </p:tgtEl>
                                        <p:attrNameLst>
                                          <p:attrName>style.visibility</p:attrName>
                                        </p:attrNameLst>
                                      </p:cBhvr>
                                      <p:to>
                                        <p:strVal val="visible"/>
                                      </p:to>
                                    </p:set>
                                    <p:animEffect transition="in" filter="wipe(left)">
                                      <p:cBhvr>
                                        <p:cTn id="98" dur="1000"/>
                                        <p:tgtEl>
                                          <p:spTgt spid="73"/>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grpId="0" nodeType="clickEffect">
                                  <p:stCondLst>
                                    <p:cond delay="0"/>
                                  </p:stCondLst>
                                  <p:iterate>
                                    <p:tmAbs val="0"/>
                                  </p:iterate>
                                  <p:childTnLst>
                                    <p:set>
                                      <p:cBhvr>
                                        <p:cTn id="102" fill="hold"/>
                                        <p:tgtEl>
                                          <p:spTgt spid="80"/>
                                        </p:tgtEl>
                                        <p:attrNameLst>
                                          <p:attrName>style.visibility</p:attrName>
                                        </p:attrNameLst>
                                      </p:cBhvr>
                                      <p:to>
                                        <p:strVal val="visible"/>
                                      </p:to>
                                    </p:set>
                                    <p:anim calcmode="lin" valueType="num">
                                      <p:cBhvr>
                                        <p:cTn id="103" dur="1000" fill="hold"/>
                                        <p:tgtEl>
                                          <p:spTgt spid="80"/>
                                        </p:tgtEl>
                                        <p:attrNameLst>
                                          <p:attrName>ppt_x</p:attrName>
                                        </p:attrNameLst>
                                      </p:cBhvr>
                                      <p:tavLst>
                                        <p:tav tm="0">
                                          <p:val>
                                            <p:strVal val="#ppt_x"/>
                                          </p:val>
                                        </p:tav>
                                        <p:tav tm="100000">
                                          <p:val>
                                            <p:strVal val="#ppt_x"/>
                                          </p:val>
                                        </p:tav>
                                      </p:tavLst>
                                    </p:anim>
                                    <p:anim calcmode="lin" valueType="num">
                                      <p:cBhvr>
                                        <p:cTn id="104" dur="1000" fill="hold"/>
                                        <p:tgtEl>
                                          <p:spTgt spid="80"/>
                                        </p:tgtEl>
                                        <p:attrNameLst>
                                          <p:attrName>ppt_y</p:attrName>
                                        </p:attrNameLst>
                                      </p:cBhvr>
                                      <p:tavLst>
                                        <p:tav tm="0">
                                          <p:val>
                                            <p:strVal val="0-#ppt_h/2"/>
                                          </p:val>
                                        </p:tav>
                                        <p:tav tm="100000">
                                          <p:val>
                                            <p:strVal val="#ppt_y"/>
                                          </p:val>
                                        </p:tav>
                                      </p:tavLst>
                                    </p:anim>
                                  </p:childTnLst>
                                </p:cTn>
                              </p:par>
                            </p:childTnLst>
                          </p:cTn>
                        </p:par>
                        <p:par>
                          <p:cTn id="105" fill="hold">
                            <p:stCondLst>
                              <p:cond delay="1000"/>
                            </p:stCondLst>
                            <p:childTnLst>
                              <p:par>
                                <p:cTn id="106" presetID="22" presetClass="entr" presetSubtype="8" fill="hold" grpId="0" nodeType="afterEffect">
                                  <p:stCondLst>
                                    <p:cond delay="0"/>
                                  </p:stCondLst>
                                  <p:iterate>
                                    <p:tmAbs val="0"/>
                                  </p:iterate>
                                  <p:childTnLst>
                                    <p:set>
                                      <p:cBhvr>
                                        <p:cTn id="107" fill="hold"/>
                                        <p:tgtEl>
                                          <p:spTgt spid="74"/>
                                        </p:tgtEl>
                                        <p:attrNameLst>
                                          <p:attrName>style.visibility</p:attrName>
                                        </p:attrNameLst>
                                      </p:cBhvr>
                                      <p:to>
                                        <p:strVal val="visible"/>
                                      </p:to>
                                    </p:set>
                                    <p:animEffect transition="in" filter="wipe(left)">
                                      <p:cBhvr>
                                        <p:cTn id="108" dur="1000"/>
                                        <p:tgtEl>
                                          <p:spTgt spid="74"/>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1" fill="hold" grpId="0" nodeType="clickEffect">
                                  <p:stCondLst>
                                    <p:cond delay="0"/>
                                  </p:stCondLst>
                                  <p:iterate>
                                    <p:tmAbs val="0"/>
                                  </p:iterate>
                                  <p:childTnLst>
                                    <p:set>
                                      <p:cBhvr>
                                        <p:cTn id="112" fill="hold"/>
                                        <p:tgtEl>
                                          <p:spTgt spid="79"/>
                                        </p:tgtEl>
                                        <p:attrNameLst>
                                          <p:attrName>style.visibility</p:attrName>
                                        </p:attrNameLst>
                                      </p:cBhvr>
                                      <p:to>
                                        <p:strVal val="visible"/>
                                      </p:to>
                                    </p:set>
                                    <p:anim calcmode="lin" valueType="num">
                                      <p:cBhvr>
                                        <p:cTn id="113" dur="1000" fill="hold"/>
                                        <p:tgtEl>
                                          <p:spTgt spid="79"/>
                                        </p:tgtEl>
                                        <p:attrNameLst>
                                          <p:attrName>ppt_x</p:attrName>
                                        </p:attrNameLst>
                                      </p:cBhvr>
                                      <p:tavLst>
                                        <p:tav tm="0">
                                          <p:val>
                                            <p:strVal val="#ppt_x"/>
                                          </p:val>
                                        </p:tav>
                                        <p:tav tm="100000">
                                          <p:val>
                                            <p:strVal val="#ppt_x"/>
                                          </p:val>
                                        </p:tav>
                                      </p:tavLst>
                                    </p:anim>
                                    <p:anim calcmode="lin" valueType="num">
                                      <p:cBhvr>
                                        <p:cTn id="114" dur="1000" fill="hold"/>
                                        <p:tgtEl>
                                          <p:spTgt spid="79"/>
                                        </p:tgtEl>
                                        <p:attrNameLst>
                                          <p:attrName>ppt_y</p:attrName>
                                        </p:attrNameLst>
                                      </p:cBhvr>
                                      <p:tavLst>
                                        <p:tav tm="0">
                                          <p:val>
                                            <p:strVal val="0-#ppt_h/2"/>
                                          </p:val>
                                        </p:tav>
                                        <p:tav tm="100000">
                                          <p:val>
                                            <p:strVal val="#ppt_y"/>
                                          </p:val>
                                        </p:tav>
                                      </p:tavLst>
                                    </p:anim>
                                  </p:childTnLst>
                                </p:cTn>
                              </p:par>
                            </p:childTnLst>
                          </p:cTn>
                        </p:par>
                        <p:par>
                          <p:cTn id="115" fill="hold">
                            <p:stCondLst>
                              <p:cond delay="1000"/>
                            </p:stCondLst>
                            <p:childTnLst>
                              <p:par>
                                <p:cTn id="116" presetID="22" presetClass="entr" presetSubtype="8" fill="hold" grpId="0" nodeType="afterEffect">
                                  <p:stCondLst>
                                    <p:cond delay="0"/>
                                  </p:stCondLst>
                                  <p:iterate>
                                    <p:tmAbs val="0"/>
                                  </p:iterate>
                                  <p:childTnLst>
                                    <p:set>
                                      <p:cBhvr>
                                        <p:cTn id="117" fill="hold"/>
                                        <p:tgtEl>
                                          <p:spTgt spid="75"/>
                                        </p:tgtEl>
                                        <p:attrNameLst>
                                          <p:attrName>style.visibility</p:attrName>
                                        </p:attrNameLst>
                                      </p:cBhvr>
                                      <p:to>
                                        <p:strVal val="visible"/>
                                      </p:to>
                                    </p:set>
                                    <p:animEffect transition="in" filter="wipe(left)">
                                      <p:cBhvr>
                                        <p:cTn id="118" dur="1000"/>
                                        <p:tgtEl>
                                          <p:spTgt spid="75"/>
                                        </p:tgtEl>
                                      </p:cBhvr>
                                    </p:animEffect>
                                  </p:childTnLst>
                                </p:cTn>
                              </p:par>
                            </p:childTnLst>
                          </p:cTn>
                        </p:par>
                        <p:par>
                          <p:cTn id="119" fill="hold">
                            <p:stCondLst>
                              <p:cond delay="2000"/>
                            </p:stCondLst>
                            <p:childTnLst>
                              <p:par>
                                <p:cTn id="120" presetID="23" presetClass="entr" presetSubtype="32" fill="hold" grpId="0" nodeType="afterEffect">
                                  <p:stCondLst>
                                    <p:cond delay="0"/>
                                  </p:stCondLst>
                                  <p:iterate>
                                    <p:tmAbs val="0"/>
                                  </p:iterate>
                                  <p:childTnLst>
                                    <p:set>
                                      <p:cBhvr>
                                        <p:cTn id="121" fill="hold"/>
                                        <p:tgtEl>
                                          <p:spTgt spid="82"/>
                                        </p:tgtEl>
                                        <p:attrNameLst>
                                          <p:attrName>style.visibility</p:attrName>
                                        </p:attrNameLst>
                                      </p:cBhvr>
                                      <p:to>
                                        <p:strVal val="visible"/>
                                      </p:to>
                                    </p:set>
                                    <p:anim calcmode="lin" valueType="num">
                                      <p:cBhvr>
                                        <p:cTn id="122" dur="70" fill="hold"/>
                                        <p:tgtEl>
                                          <p:spTgt spid="82"/>
                                        </p:tgtEl>
                                        <p:attrNameLst>
                                          <p:attrName>ppt_w</p:attrName>
                                        </p:attrNameLst>
                                      </p:cBhvr>
                                      <p:tavLst>
                                        <p:tav tm="0">
                                          <p:val>
                                            <p:strVal val="4*#ppt_w"/>
                                          </p:val>
                                        </p:tav>
                                        <p:tav tm="100000">
                                          <p:val>
                                            <p:strVal val="#ppt_w"/>
                                          </p:val>
                                        </p:tav>
                                      </p:tavLst>
                                    </p:anim>
                                    <p:anim calcmode="lin" valueType="num">
                                      <p:cBhvr>
                                        <p:cTn id="123" dur="70" fill="hold"/>
                                        <p:tgtEl>
                                          <p:spTgt spid="82"/>
                                        </p:tgtEl>
                                        <p:attrNameLst>
                                          <p:attrName>ppt_h</p:attrName>
                                        </p:attrNameLst>
                                      </p:cBhvr>
                                      <p:tavLst>
                                        <p:tav tm="0">
                                          <p:val>
                                            <p:strVal val="4*#ppt_h"/>
                                          </p:val>
                                        </p:tav>
                                        <p:tav tm="100000">
                                          <p:val>
                                            <p:strVal val="#ppt_h"/>
                                          </p:val>
                                        </p:tav>
                                      </p:tavLst>
                                    </p:anim>
                                  </p:childTnLst>
                                </p:cTn>
                              </p:par>
                            </p:childTnLst>
                          </p:cTn>
                        </p:par>
                        <p:par>
                          <p:cTn id="124" fill="hold">
                            <p:stCondLst>
                              <p:cond delay="2070"/>
                            </p:stCondLst>
                            <p:childTnLst>
                              <p:par>
                                <p:cTn id="125" presetID="23" presetClass="entr" presetSubtype="32" fill="hold" grpId="0" nodeType="afterEffect">
                                  <p:stCondLst>
                                    <p:cond delay="0"/>
                                  </p:stCondLst>
                                  <p:iterate>
                                    <p:tmAbs val="0"/>
                                  </p:iterate>
                                  <p:childTnLst>
                                    <p:set>
                                      <p:cBhvr>
                                        <p:cTn id="126" fill="hold"/>
                                        <p:tgtEl>
                                          <p:spTgt spid="83"/>
                                        </p:tgtEl>
                                        <p:attrNameLst>
                                          <p:attrName>style.visibility</p:attrName>
                                        </p:attrNameLst>
                                      </p:cBhvr>
                                      <p:to>
                                        <p:strVal val="visible"/>
                                      </p:to>
                                    </p:set>
                                    <p:anim calcmode="lin" valueType="num">
                                      <p:cBhvr>
                                        <p:cTn id="127" dur="40" fill="hold"/>
                                        <p:tgtEl>
                                          <p:spTgt spid="83"/>
                                        </p:tgtEl>
                                        <p:attrNameLst>
                                          <p:attrName>ppt_w</p:attrName>
                                        </p:attrNameLst>
                                      </p:cBhvr>
                                      <p:tavLst>
                                        <p:tav tm="0">
                                          <p:val>
                                            <p:strVal val="4*#ppt_w"/>
                                          </p:val>
                                        </p:tav>
                                        <p:tav tm="100000">
                                          <p:val>
                                            <p:strVal val="#ppt_w"/>
                                          </p:val>
                                        </p:tav>
                                      </p:tavLst>
                                    </p:anim>
                                    <p:anim calcmode="lin" valueType="num">
                                      <p:cBhvr>
                                        <p:cTn id="128" dur="40" fill="hold"/>
                                        <p:tgtEl>
                                          <p:spTgt spid="83"/>
                                        </p:tgtEl>
                                        <p:attrNameLst>
                                          <p:attrName>ppt_h</p:attrName>
                                        </p:attrNameLst>
                                      </p:cBhvr>
                                      <p:tavLst>
                                        <p:tav tm="0">
                                          <p:val>
                                            <p:strVal val="4*#ppt_h"/>
                                          </p:val>
                                        </p:tav>
                                        <p:tav tm="100000">
                                          <p:val>
                                            <p:strVal val="#ppt_h"/>
                                          </p:val>
                                        </p:tav>
                                      </p:tavLst>
                                    </p:anim>
                                  </p:childTnLst>
                                </p:cTn>
                              </p:par>
                            </p:childTnLst>
                          </p:cTn>
                        </p:par>
                        <p:par>
                          <p:cTn id="129" fill="hold">
                            <p:stCondLst>
                              <p:cond delay="2110"/>
                            </p:stCondLst>
                            <p:childTnLst>
                              <p:par>
                                <p:cTn id="130" presetID="23" presetClass="entr" presetSubtype="32" fill="hold" grpId="0" nodeType="afterEffect">
                                  <p:stCondLst>
                                    <p:cond delay="0"/>
                                  </p:stCondLst>
                                  <p:iterate>
                                    <p:tmAbs val="0"/>
                                  </p:iterate>
                                  <p:childTnLst>
                                    <p:set>
                                      <p:cBhvr>
                                        <p:cTn id="131" fill="hold"/>
                                        <p:tgtEl>
                                          <p:spTgt spid="84"/>
                                        </p:tgtEl>
                                        <p:attrNameLst>
                                          <p:attrName>style.visibility</p:attrName>
                                        </p:attrNameLst>
                                      </p:cBhvr>
                                      <p:to>
                                        <p:strVal val="visible"/>
                                      </p:to>
                                    </p:set>
                                    <p:anim calcmode="lin" valueType="num">
                                      <p:cBhvr>
                                        <p:cTn id="132" dur="40" fill="hold"/>
                                        <p:tgtEl>
                                          <p:spTgt spid="84"/>
                                        </p:tgtEl>
                                        <p:attrNameLst>
                                          <p:attrName>ppt_w</p:attrName>
                                        </p:attrNameLst>
                                      </p:cBhvr>
                                      <p:tavLst>
                                        <p:tav tm="0">
                                          <p:val>
                                            <p:strVal val="4*#ppt_w"/>
                                          </p:val>
                                        </p:tav>
                                        <p:tav tm="100000">
                                          <p:val>
                                            <p:strVal val="#ppt_w"/>
                                          </p:val>
                                        </p:tav>
                                      </p:tavLst>
                                    </p:anim>
                                    <p:anim calcmode="lin" valueType="num">
                                      <p:cBhvr>
                                        <p:cTn id="133" dur="40" fill="hold"/>
                                        <p:tgtEl>
                                          <p:spTgt spid="84"/>
                                        </p:tgtEl>
                                        <p:attrNameLst>
                                          <p:attrName>ppt_h</p:attrName>
                                        </p:attrNameLst>
                                      </p:cBhvr>
                                      <p:tavLst>
                                        <p:tav tm="0">
                                          <p:val>
                                            <p:strVal val="4*#ppt_h"/>
                                          </p:val>
                                        </p:tav>
                                        <p:tav tm="100000">
                                          <p:val>
                                            <p:strVal val="#ppt_h"/>
                                          </p:val>
                                        </p:tav>
                                      </p:tavLst>
                                    </p:anim>
                                  </p:childTnLst>
                                </p:cTn>
                              </p:par>
                            </p:childTnLst>
                          </p:cTn>
                        </p:par>
                        <p:par>
                          <p:cTn id="134" fill="hold">
                            <p:stCondLst>
                              <p:cond delay="2150"/>
                            </p:stCondLst>
                            <p:childTnLst>
                              <p:par>
                                <p:cTn id="135" presetID="23" presetClass="entr" presetSubtype="32" fill="hold" grpId="0" nodeType="afterEffect">
                                  <p:stCondLst>
                                    <p:cond delay="0"/>
                                  </p:stCondLst>
                                  <p:iterate>
                                    <p:tmAbs val="0"/>
                                  </p:iterate>
                                  <p:childTnLst>
                                    <p:set>
                                      <p:cBhvr>
                                        <p:cTn id="136" fill="hold"/>
                                        <p:tgtEl>
                                          <p:spTgt spid="85"/>
                                        </p:tgtEl>
                                        <p:attrNameLst>
                                          <p:attrName>style.visibility</p:attrName>
                                        </p:attrNameLst>
                                      </p:cBhvr>
                                      <p:to>
                                        <p:strVal val="visible"/>
                                      </p:to>
                                    </p:set>
                                    <p:anim calcmode="lin" valueType="num">
                                      <p:cBhvr>
                                        <p:cTn id="137" dur="70" fill="hold"/>
                                        <p:tgtEl>
                                          <p:spTgt spid="85"/>
                                        </p:tgtEl>
                                        <p:attrNameLst>
                                          <p:attrName>ppt_w</p:attrName>
                                        </p:attrNameLst>
                                      </p:cBhvr>
                                      <p:tavLst>
                                        <p:tav tm="0">
                                          <p:val>
                                            <p:strVal val="4*#ppt_w"/>
                                          </p:val>
                                        </p:tav>
                                        <p:tav tm="100000">
                                          <p:val>
                                            <p:strVal val="#ppt_w"/>
                                          </p:val>
                                        </p:tav>
                                      </p:tavLst>
                                    </p:anim>
                                    <p:anim calcmode="lin" valueType="num">
                                      <p:cBhvr>
                                        <p:cTn id="138" dur="70" fill="hold"/>
                                        <p:tgtEl>
                                          <p:spTgt spid="85"/>
                                        </p:tgtEl>
                                        <p:attrNameLst>
                                          <p:attrName>ppt_h</p:attrName>
                                        </p:attrNameLst>
                                      </p:cBhvr>
                                      <p:tavLst>
                                        <p:tav tm="0">
                                          <p:val>
                                            <p:strVal val="4*#ppt_h"/>
                                          </p:val>
                                        </p:tav>
                                        <p:tav tm="100000">
                                          <p:val>
                                            <p:strVal val="#ppt_h"/>
                                          </p:val>
                                        </p:tav>
                                      </p:tavLst>
                                    </p:anim>
                                  </p:childTnLst>
                                </p:cTn>
                              </p:par>
                            </p:childTnLst>
                          </p:cTn>
                        </p:par>
                        <p:par>
                          <p:cTn id="139" fill="hold">
                            <p:stCondLst>
                              <p:cond delay="2220"/>
                            </p:stCondLst>
                            <p:childTnLst>
                              <p:par>
                                <p:cTn id="140" presetID="2" presetClass="entr" presetSubtype="1" fill="hold" grpId="0" nodeType="afterEffect">
                                  <p:stCondLst>
                                    <p:cond delay="0"/>
                                  </p:stCondLst>
                                  <p:iterate>
                                    <p:tmAbs val="0"/>
                                  </p:iterate>
                                  <p:childTnLst>
                                    <p:set>
                                      <p:cBhvr>
                                        <p:cTn id="141" fill="hold"/>
                                        <p:tgtEl>
                                          <p:spTgt spid="87"/>
                                        </p:tgtEl>
                                        <p:attrNameLst>
                                          <p:attrName>style.visibility</p:attrName>
                                        </p:attrNameLst>
                                      </p:cBhvr>
                                      <p:to>
                                        <p:strVal val="visible"/>
                                      </p:to>
                                    </p:set>
                                    <p:anim calcmode="lin" valueType="num">
                                      <p:cBhvr>
                                        <p:cTn id="142" dur="1000" fill="hold"/>
                                        <p:tgtEl>
                                          <p:spTgt spid="87"/>
                                        </p:tgtEl>
                                        <p:attrNameLst>
                                          <p:attrName>ppt_x</p:attrName>
                                        </p:attrNameLst>
                                      </p:cBhvr>
                                      <p:tavLst>
                                        <p:tav tm="0">
                                          <p:val>
                                            <p:strVal val="#ppt_x"/>
                                          </p:val>
                                        </p:tav>
                                        <p:tav tm="100000">
                                          <p:val>
                                            <p:strVal val="#ppt_x"/>
                                          </p:val>
                                        </p:tav>
                                      </p:tavLst>
                                    </p:anim>
                                    <p:anim calcmode="lin" valueType="num">
                                      <p:cBhvr>
                                        <p:cTn id="143" dur="1000" fill="hold"/>
                                        <p:tgtEl>
                                          <p:spTgt spid="8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4" grpId="0" animBg="1" advAuto="0"/>
      <p:bldP spid="7" grpId="0" animBg="1" advAuto="0"/>
      <p:bldP spid="8" grpId="0" animBg="1" advAuto="0"/>
      <p:bldP spid="11" grpId="0" animBg="1" advAuto="0"/>
      <p:bldP spid="12" grpId="0" animBg="1" advAuto="0"/>
      <p:bldP spid="35" grpId="0" animBg="1" advAuto="0"/>
      <p:bldP spid="42" grpId="0" animBg="1" advAuto="0"/>
      <p:bldP spid="49" grpId="0" animBg="1" advAuto="0"/>
      <p:bldP spid="56" grpId="0" animBg="1" advAuto="0"/>
      <p:bldP spid="63" grpId="0" animBg="1" advAuto="0"/>
      <p:bldP spid="70" grpId="0" animBg="1" advAuto="0"/>
      <p:bldP spid="71" grpId="0" animBg="1" advAuto="0"/>
      <p:bldP spid="72" grpId="0" animBg="1" advAuto="0"/>
      <p:bldP spid="73" grpId="0" animBg="1" advAuto="0"/>
      <p:bldP spid="74" grpId="0" animBg="1" advAuto="0"/>
      <p:bldP spid="75" grpId="0" animBg="1" advAuto="0"/>
      <p:bldP spid="76" grpId="0" animBg="1" advAuto="0"/>
      <p:bldP spid="77" grpId="0" animBg="1" advAuto="0"/>
      <p:bldP spid="78" grpId="0" animBg="1" advAuto="0"/>
      <p:bldP spid="79" grpId="0" animBg="1" advAuto="0"/>
      <p:bldP spid="80" grpId="0" animBg="1" advAuto="0"/>
      <p:bldP spid="82" grpId="0" animBg="1" advAuto="0"/>
      <p:bldP spid="83" grpId="0" animBg="1" advAuto="0"/>
      <p:bldP spid="84" grpId="0" animBg="1" advAuto="0"/>
      <p:bldP spid="85" grpId="0" animBg="1" advAuto="0"/>
      <p:bldP spid="87"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9883709" y="572895"/>
            <a:ext cx="461664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zh-CN" altLang="en-US" sz="7200" b="1" dirty="0" smtClean="0">
                <a:solidFill>
                  <a:schemeClr val="tx2"/>
                </a:solidFill>
                <a:latin typeface="微软雅黑"/>
                <a:ea typeface="微软雅黑"/>
                <a:cs typeface="微软雅黑"/>
                <a:sym typeface="Bebas Neue" charset="0"/>
              </a:rPr>
              <a:t>接入层</a:t>
            </a:r>
            <a:r>
              <a:rPr lang="en-US" sz="7200" b="1" dirty="0" smtClean="0">
                <a:solidFill>
                  <a:schemeClr val="tx2"/>
                </a:solidFill>
                <a:latin typeface="微软雅黑"/>
                <a:ea typeface="微软雅黑"/>
                <a:cs typeface="微软雅黑"/>
                <a:sym typeface="Bebas Neue" charset="0"/>
              </a:rPr>
              <a:t>改造</a:t>
            </a:r>
            <a:endParaRPr lang="en-US" sz="7200" b="1" dirty="0">
              <a:solidFill>
                <a:schemeClr val="tx2"/>
              </a:solidFill>
              <a:latin typeface="微软雅黑"/>
              <a:ea typeface="微软雅黑"/>
              <a:cs typeface="微软雅黑"/>
              <a:sym typeface="Bebas Neue" charset="0"/>
            </a:endParaRPr>
          </a:p>
        </p:txBody>
      </p:sp>
      <p:sp>
        <p:nvSpPr>
          <p:cNvPr id="7" name="Rectangle 27"/>
          <p:cNvSpPr/>
          <p:nvPr/>
        </p:nvSpPr>
        <p:spPr>
          <a:xfrm>
            <a:off x="2713478" y="3794203"/>
            <a:ext cx="5950996" cy="645471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r>
              <a:rPr lang="zh-CN" altLang="en-US" b="1" dirty="0" smtClean="0">
                <a:latin typeface="Microsoft YaHei" charset="-122"/>
                <a:ea typeface="Microsoft YaHei" charset="-122"/>
                <a:cs typeface="Microsoft YaHei" charset="-122"/>
              </a:rPr>
              <a:t>接入层</a:t>
            </a:r>
            <a:endParaRPr lang="en-US" b="1" dirty="0">
              <a:latin typeface="Microsoft YaHei" charset="-122"/>
              <a:ea typeface="Microsoft YaHei" charset="-122"/>
              <a:cs typeface="Microsoft YaHei" charset="-122"/>
            </a:endParaRPr>
          </a:p>
        </p:txBody>
      </p:sp>
      <p:sp>
        <p:nvSpPr>
          <p:cNvPr id="8" name="Rectangle 29"/>
          <p:cNvSpPr/>
          <p:nvPr/>
        </p:nvSpPr>
        <p:spPr>
          <a:xfrm>
            <a:off x="3084573" y="6265812"/>
            <a:ext cx="2412000" cy="1332000"/>
          </a:xfrm>
          <a:prstGeom prst="rect">
            <a:avLst/>
          </a:prstGeom>
          <a:solidFill>
            <a:srgbClr val="2CE1B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Microsoft YaHei" charset="-122"/>
                <a:ea typeface="Microsoft YaHei" charset="-122"/>
                <a:cs typeface="Microsoft YaHei" charset="-122"/>
              </a:rPr>
              <a:t>静态资源缓存服务</a:t>
            </a:r>
            <a:endParaRPr lang="en-US" dirty="0">
              <a:latin typeface="Microsoft YaHei" charset="-122"/>
              <a:ea typeface="Microsoft YaHei" charset="-122"/>
              <a:cs typeface="Microsoft YaHei" charset="-122"/>
            </a:endParaRPr>
          </a:p>
        </p:txBody>
      </p:sp>
      <p:sp>
        <p:nvSpPr>
          <p:cNvPr id="9" name="Rectangle 30"/>
          <p:cNvSpPr/>
          <p:nvPr/>
        </p:nvSpPr>
        <p:spPr>
          <a:xfrm>
            <a:off x="3084573" y="4361440"/>
            <a:ext cx="2412000" cy="1332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Microsoft YaHei" charset="-122"/>
                <a:ea typeface="Microsoft YaHei" charset="-122"/>
                <a:cs typeface="Microsoft YaHei" charset="-122"/>
              </a:rPr>
              <a:t>客户端接入服务</a:t>
            </a:r>
            <a:endParaRPr lang="en-US" dirty="0">
              <a:latin typeface="Microsoft YaHei" charset="-122"/>
              <a:ea typeface="Microsoft YaHei" charset="-122"/>
              <a:cs typeface="Microsoft YaHei" charset="-122"/>
            </a:endParaRPr>
          </a:p>
        </p:txBody>
      </p:sp>
      <p:sp>
        <p:nvSpPr>
          <p:cNvPr id="10" name="Rectangle 31"/>
          <p:cNvSpPr/>
          <p:nvPr/>
        </p:nvSpPr>
        <p:spPr>
          <a:xfrm>
            <a:off x="5992033" y="8155212"/>
            <a:ext cx="2412000" cy="1332000"/>
          </a:xfrm>
          <a:prstGeom prst="rect">
            <a:avLst/>
          </a:prstGeom>
          <a:solidFill>
            <a:srgbClr val="2CE1B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Microsoft YaHei" charset="-122"/>
                <a:ea typeface="Microsoft YaHei" charset="-122"/>
                <a:cs typeface="Microsoft YaHei" charset="-122"/>
              </a:rPr>
              <a:t>鉴权服务</a:t>
            </a:r>
            <a:endParaRPr lang="en-US" dirty="0">
              <a:latin typeface="Microsoft YaHei" charset="-122"/>
              <a:ea typeface="Microsoft YaHei" charset="-122"/>
              <a:cs typeface="Microsoft YaHei" charset="-122"/>
            </a:endParaRPr>
          </a:p>
        </p:txBody>
      </p:sp>
      <p:sp>
        <p:nvSpPr>
          <p:cNvPr id="11" name="Rectangle 35"/>
          <p:cNvSpPr/>
          <p:nvPr/>
        </p:nvSpPr>
        <p:spPr>
          <a:xfrm>
            <a:off x="3084573" y="8157308"/>
            <a:ext cx="2412000" cy="1332000"/>
          </a:xfrm>
          <a:prstGeom prst="rect">
            <a:avLst/>
          </a:prstGeom>
          <a:solidFill>
            <a:srgbClr val="2CE1B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Microsoft YaHei" charset="-122"/>
                <a:ea typeface="Microsoft YaHei" charset="-122"/>
                <a:cs typeface="Microsoft YaHei" charset="-122"/>
              </a:rPr>
              <a:t>推送服务</a:t>
            </a:r>
            <a:endParaRPr lang="en-US" dirty="0">
              <a:latin typeface="Microsoft YaHei" charset="-122"/>
              <a:ea typeface="Microsoft YaHei" charset="-122"/>
              <a:cs typeface="Microsoft YaHei" charset="-122"/>
            </a:endParaRPr>
          </a:p>
        </p:txBody>
      </p:sp>
      <p:sp>
        <p:nvSpPr>
          <p:cNvPr id="12" name="Rectangle 37"/>
          <p:cNvSpPr/>
          <p:nvPr/>
        </p:nvSpPr>
        <p:spPr>
          <a:xfrm>
            <a:off x="5992033" y="6265812"/>
            <a:ext cx="2412000" cy="1332000"/>
          </a:xfrm>
          <a:prstGeom prst="rect">
            <a:avLst/>
          </a:prstGeom>
          <a:solidFill>
            <a:srgbClr val="2CE1B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Microsoft YaHei" charset="-122"/>
                <a:ea typeface="Microsoft YaHei" charset="-122"/>
                <a:cs typeface="Microsoft YaHei" charset="-122"/>
              </a:rPr>
              <a:t>协议转换服务</a:t>
            </a:r>
            <a:endParaRPr lang="en-US" dirty="0">
              <a:latin typeface="Microsoft YaHei" charset="-122"/>
              <a:ea typeface="Microsoft YaHei" charset="-122"/>
              <a:cs typeface="Microsoft YaHei" charset="-122"/>
            </a:endParaRPr>
          </a:p>
        </p:txBody>
      </p:sp>
      <p:sp>
        <p:nvSpPr>
          <p:cNvPr id="13" name="Rectangle 39"/>
          <p:cNvSpPr/>
          <p:nvPr/>
        </p:nvSpPr>
        <p:spPr>
          <a:xfrm>
            <a:off x="5992033" y="4366561"/>
            <a:ext cx="2412000" cy="1332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latin typeface="Microsoft YaHei" charset="-122"/>
                <a:ea typeface="Microsoft YaHei" charset="-122"/>
                <a:cs typeface="Microsoft YaHei" charset="-122"/>
              </a:rPr>
              <a:t>API</a:t>
            </a:r>
            <a:r>
              <a:rPr lang="zh-CN" altLang="en-US" dirty="0" smtClean="0">
                <a:latin typeface="Microsoft YaHei" charset="-122"/>
                <a:ea typeface="Microsoft YaHei" charset="-122"/>
                <a:cs typeface="Microsoft YaHei" charset="-122"/>
              </a:rPr>
              <a:t>接入</a:t>
            </a:r>
            <a:endParaRPr lang="en-US" altLang="zh-CN" dirty="0" smtClean="0">
              <a:latin typeface="Microsoft YaHei" charset="-122"/>
              <a:ea typeface="Microsoft YaHei" charset="-122"/>
              <a:cs typeface="Microsoft YaHei" charset="-122"/>
            </a:endParaRPr>
          </a:p>
          <a:p>
            <a:pPr algn="ctr"/>
            <a:r>
              <a:rPr lang="zh-CN" altLang="en-US" dirty="0" smtClean="0">
                <a:latin typeface="Microsoft YaHei" charset="-122"/>
                <a:ea typeface="Microsoft YaHei" charset="-122"/>
                <a:cs typeface="Microsoft YaHei" charset="-122"/>
              </a:rPr>
              <a:t>服务</a:t>
            </a:r>
            <a:endParaRPr lang="en-US" dirty="0">
              <a:latin typeface="Microsoft YaHei" charset="-122"/>
              <a:ea typeface="Microsoft YaHei" charset="-122"/>
              <a:cs typeface="Microsoft YaHei" charset="-122"/>
            </a:endParaRPr>
          </a:p>
        </p:txBody>
      </p:sp>
      <p:sp>
        <p:nvSpPr>
          <p:cNvPr id="24" name="文本框 23"/>
          <p:cNvSpPr txBox="1"/>
          <p:nvPr/>
        </p:nvSpPr>
        <p:spPr>
          <a:xfrm>
            <a:off x="10724755" y="2539999"/>
            <a:ext cx="12192352" cy="12649619"/>
          </a:xfrm>
          <a:prstGeom prst="rect">
            <a:avLst/>
          </a:prstGeom>
          <a:noFill/>
        </p:spPr>
        <p:txBody>
          <a:bodyPr wrap="square" rtlCol="0">
            <a:spAutoFit/>
          </a:bodyPr>
          <a:lstStyle/>
          <a:p>
            <a:pPr marL="571500" indent="-571500">
              <a:buFont typeface="Arial"/>
              <a:buChar char="•"/>
            </a:pPr>
            <a:r>
              <a:rPr lang="zh-CN" altLang="en-US" dirty="0" smtClean="0">
                <a:latin typeface="微软雅黑"/>
                <a:ea typeface="微软雅黑"/>
                <a:cs typeface="微软雅黑"/>
              </a:rPr>
              <a:t>客户端接入服务</a:t>
            </a:r>
            <a:endParaRPr lang="en-US" altLang="zh-CN" dirty="0" smtClean="0">
              <a:latin typeface="微软雅黑"/>
              <a:ea typeface="微软雅黑"/>
              <a:cs typeface="微软雅黑"/>
            </a:endParaRPr>
          </a:p>
          <a:p>
            <a:pPr marL="1485717" lvl="1" indent="-571500">
              <a:buFont typeface="Arial"/>
              <a:buChar char="•"/>
            </a:pPr>
            <a:r>
              <a:rPr lang="zh-CN" altLang="en-US" sz="3200" dirty="0">
                <a:latin typeface="Microsoft YaHei" charset="-122"/>
                <a:ea typeface="Microsoft YaHei" charset="-122"/>
                <a:cs typeface="Microsoft YaHei" charset="-122"/>
              </a:rPr>
              <a:t>提供统一终端提供接入服务，并将数据转发到后台服务，</a:t>
            </a:r>
            <a:r>
              <a:rPr lang="zh-CN" altLang="en-US" sz="3200" dirty="0" smtClean="0">
                <a:latin typeface="Microsoft YaHei" charset="-122"/>
                <a:ea typeface="Microsoft YaHei" charset="-122"/>
                <a:cs typeface="Microsoft YaHei" charset="-122"/>
              </a:rPr>
              <a:t>同时转发后台应答给客户端</a:t>
            </a:r>
            <a:endParaRPr lang="en-US" altLang="zh-CN" sz="3200" dirty="0" smtClean="0">
              <a:latin typeface="微软雅黑"/>
              <a:ea typeface="微软雅黑"/>
              <a:cs typeface="微软雅黑"/>
            </a:endParaRPr>
          </a:p>
          <a:p>
            <a:pPr marL="571500" indent="-571500">
              <a:buFont typeface="Arial"/>
              <a:buChar char="•"/>
            </a:pPr>
            <a:r>
              <a:rPr lang="en-US" altLang="zh-CN" dirty="0">
                <a:latin typeface="微软雅黑"/>
                <a:ea typeface="微软雅黑"/>
                <a:cs typeface="微软雅黑"/>
              </a:rPr>
              <a:t>API</a:t>
            </a:r>
            <a:r>
              <a:rPr lang="zh-CN" altLang="en-US" dirty="0" smtClean="0">
                <a:latin typeface="微软雅黑"/>
                <a:ea typeface="微软雅黑"/>
                <a:cs typeface="微软雅黑"/>
              </a:rPr>
              <a:t>接入服务</a:t>
            </a:r>
            <a:endParaRPr lang="en-US" altLang="zh-CN" dirty="0" smtClean="0">
              <a:latin typeface="微软雅黑"/>
              <a:ea typeface="微软雅黑"/>
              <a:cs typeface="微软雅黑"/>
            </a:endParaRPr>
          </a:p>
          <a:p>
            <a:pPr marL="1485717" lvl="1" indent="-571500">
              <a:buFont typeface="Arial"/>
              <a:buChar char="•"/>
            </a:pPr>
            <a:r>
              <a:rPr lang="zh-CN" altLang="en-US" sz="3200" dirty="0">
                <a:latin typeface="Microsoft YaHei" charset="-122"/>
                <a:ea typeface="Microsoft YaHei" charset="-122"/>
                <a:cs typeface="Microsoft YaHei" charset="-122"/>
              </a:rPr>
              <a:t>提供会员端</a:t>
            </a:r>
            <a:r>
              <a:rPr lang="en-US" altLang="zh-CN" sz="3200" dirty="0">
                <a:latin typeface="Microsoft YaHei" charset="-122"/>
                <a:ea typeface="Microsoft YaHei" charset="-122"/>
                <a:cs typeface="Microsoft YaHei" charset="-122"/>
              </a:rPr>
              <a:t>API</a:t>
            </a:r>
            <a:r>
              <a:rPr lang="zh-CN" altLang="en-US" sz="3200" dirty="0">
                <a:latin typeface="Microsoft YaHei" charset="-122"/>
                <a:ea typeface="Microsoft YaHei" charset="-122"/>
                <a:cs typeface="Microsoft YaHei" charset="-122"/>
              </a:rPr>
              <a:t>接入服务，并将数据转发到后台服务，</a:t>
            </a:r>
            <a:r>
              <a:rPr lang="zh-CN" altLang="en-US" sz="3200" dirty="0" smtClean="0">
                <a:latin typeface="Microsoft YaHei" charset="-122"/>
                <a:ea typeface="Microsoft YaHei" charset="-122"/>
                <a:cs typeface="Microsoft YaHei" charset="-122"/>
              </a:rPr>
              <a:t>同时转发后台应答给客户端</a:t>
            </a:r>
            <a:endParaRPr lang="en-US" altLang="zh-CN" sz="3200" dirty="0" smtClean="0">
              <a:latin typeface="微软雅黑"/>
              <a:ea typeface="微软雅黑"/>
              <a:cs typeface="微软雅黑"/>
            </a:endParaRPr>
          </a:p>
          <a:p>
            <a:pPr marL="571500" indent="-571500">
              <a:buFont typeface="Arial"/>
              <a:buChar char="•"/>
            </a:pPr>
            <a:r>
              <a:rPr lang="zh-CN" altLang="en-US" dirty="0" smtClean="0">
                <a:latin typeface="微软雅黑"/>
                <a:ea typeface="微软雅黑"/>
                <a:cs typeface="微软雅黑"/>
              </a:rPr>
              <a:t>鉴权服务</a:t>
            </a:r>
            <a:endParaRPr lang="en-US" altLang="zh-CN" dirty="0" smtClean="0">
              <a:latin typeface="微软雅黑"/>
              <a:ea typeface="微软雅黑"/>
              <a:cs typeface="微软雅黑"/>
            </a:endParaRPr>
          </a:p>
          <a:p>
            <a:pPr marL="1485717" lvl="1" indent="-571500">
              <a:buFont typeface="Arial"/>
              <a:buChar char="•"/>
            </a:pPr>
            <a:r>
              <a:rPr lang="zh-CN" altLang="en-US" sz="3200" dirty="0">
                <a:latin typeface="Microsoft YaHei" charset="-122"/>
                <a:ea typeface="Microsoft YaHei" charset="-122"/>
                <a:cs typeface="Microsoft YaHei" charset="-122"/>
              </a:rPr>
              <a:t>提供获取统一认证服务的功能，支持当统一认证异常时，</a:t>
            </a:r>
            <a:r>
              <a:rPr lang="zh-CN" altLang="en-US" sz="3200" dirty="0" smtClean="0">
                <a:latin typeface="Microsoft YaHei" charset="-122"/>
                <a:ea typeface="Microsoft YaHei" charset="-122"/>
                <a:cs typeface="Microsoft YaHei" charset="-122"/>
              </a:rPr>
              <a:t>能够临时提供认证服务</a:t>
            </a:r>
            <a:endParaRPr lang="en-US" altLang="zh-CN" sz="3200" dirty="0" smtClean="0">
              <a:latin typeface="微软雅黑"/>
              <a:ea typeface="微软雅黑"/>
              <a:cs typeface="微软雅黑"/>
            </a:endParaRPr>
          </a:p>
          <a:p>
            <a:pPr marL="571500" indent="-571500">
              <a:buFont typeface="Arial"/>
              <a:buChar char="•"/>
            </a:pPr>
            <a:r>
              <a:rPr lang="zh-CN" altLang="en-US" dirty="0" smtClean="0">
                <a:latin typeface="微软雅黑"/>
                <a:ea typeface="微软雅黑"/>
                <a:cs typeface="微软雅黑"/>
              </a:rPr>
              <a:t>静态资源缓存服务</a:t>
            </a:r>
            <a:endParaRPr lang="en-US" altLang="zh-CN" dirty="0" smtClean="0">
              <a:latin typeface="微软雅黑"/>
              <a:ea typeface="微软雅黑"/>
              <a:cs typeface="微软雅黑"/>
            </a:endParaRPr>
          </a:p>
          <a:p>
            <a:pPr marL="1485717" lvl="1" indent="-571500">
              <a:buFont typeface="Arial"/>
              <a:buChar char="•"/>
            </a:pPr>
            <a:r>
              <a:rPr lang="zh-CN" altLang="en-US" sz="3200" dirty="0">
                <a:latin typeface="Microsoft YaHei" charset="-122"/>
                <a:ea typeface="Microsoft YaHei" charset="-122"/>
                <a:cs typeface="Microsoft YaHei" charset="-122"/>
              </a:rPr>
              <a:t>提供存放静态资源数据（如：图片、</a:t>
            </a:r>
            <a:r>
              <a:rPr lang="en-US" altLang="zh-CN" sz="3200" dirty="0" err="1">
                <a:latin typeface="Microsoft YaHei" charset="-122"/>
                <a:ea typeface="Microsoft YaHei" charset="-122"/>
                <a:cs typeface="Microsoft YaHei" charset="-122"/>
              </a:rPr>
              <a:t>Javascript</a:t>
            </a:r>
            <a:r>
              <a:rPr lang="zh-CN" altLang="en-US" sz="3200" dirty="0">
                <a:latin typeface="Microsoft YaHei" charset="-122"/>
                <a:ea typeface="Microsoft YaHei" charset="-122"/>
                <a:cs typeface="Microsoft YaHei" charset="-122"/>
              </a:rPr>
              <a:t>代码）</a:t>
            </a:r>
            <a:r>
              <a:rPr lang="zh-CN" altLang="en-US" sz="3200" dirty="0" smtClean="0">
                <a:latin typeface="Microsoft YaHei" charset="-122"/>
                <a:ea typeface="Microsoft YaHei" charset="-122"/>
                <a:cs typeface="Microsoft YaHei" charset="-122"/>
              </a:rPr>
              <a:t>的服务</a:t>
            </a:r>
            <a:endParaRPr lang="en-US" altLang="zh-CN" sz="3200" dirty="0" smtClean="0">
              <a:latin typeface="微软雅黑"/>
              <a:ea typeface="微软雅黑"/>
              <a:cs typeface="微软雅黑"/>
            </a:endParaRPr>
          </a:p>
          <a:p>
            <a:pPr marL="571500" indent="-571500">
              <a:buFont typeface="Arial"/>
              <a:buChar char="•"/>
            </a:pPr>
            <a:r>
              <a:rPr lang="zh-CN" altLang="en-US" dirty="0" smtClean="0">
                <a:latin typeface="微软雅黑"/>
                <a:ea typeface="微软雅黑"/>
                <a:cs typeface="微软雅黑"/>
              </a:rPr>
              <a:t>协议转换服务</a:t>
            </a:r>
            <a:endParaRPr lang="en-US" altLang="zh-CN" dirty="0" smtClean="0">
              <a:latin typeface="微软雅黑"/>
              <a:ea typeface="微软雅黑"/>
              <a:cs typeface="微软雅黑"/>
            </a:endParaRPr>
          </a:p>
          <a:p>
            <a:pPr marL="1485717" lvl="1" indent="-571500">
              <a:buFont typeface="Arial"/>
              <a:buChar char="•"/>
            </a:pPr>
            <a:r>
              <a:rPr lang="zh-CN" altLang="en-US" sz="3200" dirty="0">
                <a:latin typeface="Microsoft YaHei" charset="-122"/>
                <a:ea typeface="Microsoft YaHei" charset="-122"/>
                <a:cs typeface="Microsoft YaHei" charset="-122"/>
              </a:rPr>
              <a:t>提供将外部协议（如：</a:t>
            </a:r>
            <a:r>
              <a:rPr lang="en-US" altLang="zh-CN" sz="3200" dirty="0">
                <a:latin typeface="Microsoft YaHei" charset="-122"/>
                <a:ea typeface="Microsoft YaHei" charset="-122"/>
                <a:cs typeface="Microsoft YaHei" charset="-122"/>
              </a:rPr>
              <a:t>JSON</a:t>
            </a:r>
            <a:r>
              <a:rPr lang="zh-CN" altLang="en-US" sz="3200" dirty="0">
                <a:latin typeface="Microsoft YaHei" charset="-122"/>
                <a:ea typeface="Microsoft YaHei" charset="-122"/>
                <a:cs typeface="Microsoft YaHei" charset="-122"/>
              </a:rPr>
              <a:t>、</a:t>
            </a:r>
            <a:r>
              <a:rPr lang="en-US" altLang="zh-CN" sz="3200" dirty="0">
                <a:latin typeface="Microsoft YaHei" charset="-122"/>
                <a:ea typeface="Microsoft YaHei" charset="-122"/>
                <a:cs typeface="Microsoft YaHei" charset="-122"/>
              </a:rPr>
              <a:t>FIX</a:t>
            </a:r>
            <a:r>
              <a:rPr lang="zh-CN" altLang="en-US" sz="3200" dirty="0">
                <a:latin typeface="Microsoft YaHei" charset="-122"/>
                <a:ea typeface="Microsoft YaHei" charset="-122"/>
                <a:cs typeface="Microsoft YaHei" charset="-122"/>
              </a:rPr>
              <a:t>）转换成内部协议，并负责将内部协议转换成对应的外部协议应答客户端请</a:t>
            </a:r>
            <a:r>
              <a:rPr lang="zh-CN" altLang="en-US" sz="3200" dirty="0" smtClean="0">
                <a:latin typeface="Microsoft YaHei" charset="-122"/>
                <a:ea typeface="Microsoft YaHei" charset="-122"/>
                <a:cs typeface="Microsoft YaHei" charset="-122"/>
              </a:rPr>
              <a:t>求</a:t>
            </a:r>
            <a:endParaRPr lang="en-US" altLang="zh-CN" sz="3200" dirty="0" smtClean="0">
              <a:latin typeface="微软雅黑"/>
              <a:ea typeface="微软雅黑"/>
              <a:cs typeface="微软雅黑"/>
            </a:endParaRPr>
          </a:p>
          <a:p>
            <a:pPr marL="571500" indent="-571500">
              <a:buFont typeface="Arial"/>
              <a:buChar char="•"/>
            </a:pPr>
            <a:r>
              <a:rPr lang="zh-CN" altLang="en-US" dirty="0" smtClean="0">
                <a:latin typeface="微软雅黑"/>
                <a:ea typeface="微软雅黑"/>
                <a:cs typeface="微软雅黑"/>
              </a:rPr>
              <a:t>推送服务</a:t>
            </a:r>
            <a:endParaRPr lang="en-US" altLang="zh-CN" dirty="0" smtClean="0">
              <a:latin typeface="微软雅黑"/>
              <a:ea typeface="微软雅黑"/>
              <a:cs typeface="微软雅黑"/>
            </a:endParaRPr>
          </a:p>
          <a:p>
            <a:pPr marL="1485717" lvl="1" indent="-571500">
              <a:buFont typeface="Arial"/>
              <a:buChar char="•"/>
            </a:pPr>
            <a:r>
              <a:rPr lang="zh-CN" altLang="en-US" sz="3200" dirty="0">
                <a:latin typeface="Microsoft YaHei" charset="-122"/>
                <a:ea typeface="Microsoft YaHei" charset="-122"/>
                <a:cs typeface="Microsoft YaHei" charset="-122"/>
              </a:rPr>
              <a:t>提供实时向前端推送服务，</a:t>
            </a:r>
            <a:r>
              <a:rPr lang="zh-CN" altLang="en-US" sz="3200" dirty="0" smtClean="0">
                <a:latin typeface="Microsoft YaHei" charset="-122"/>
                <a:ea typeface="Microsoft YaHei" charset="-122"/>
                <a:cs typeface="Microsoft YaHei" charset="-122"/>
              </a:rPr>
              <a:t>包括交易、行</a:t>
            </a:r>
            <a:r>
              <a:rPr lang="zh-CN" altLang="en-US" sz="3200" dirty="0">
                <a:latin typeface="Microsoft YaHei" charset="-122"/>
                <a:ea typeface="Microsoft YaHei" charset="-122"/>
                <a:cs typeface="Microsoft YaHei" charset="-122"/>
              </a:rPr>
              <a:t>情、公告、消息提醒</a:t>
            </a:r>
            <a:r>
              <a:rPr lang="zh-CN" altLang="en-US" sz="3200" dirty="0" smtClean="0">
                <a:latin typeface="Microsoft YaHei" charset="-122"/>
                <a:ea typeface="Microsoft YaHei" charset="-122"/>
                <a:cs typeface="Microsoft YaHei" charset="-122"/>
              </a:rPr>
              <a:t>等</a:t>
            </a:r>
            <a:endParaRPr lang="en-US" altLang="zh-CN" sz="3200" dirty="0">
              <a:latin typeface="微软雅黑"/>
              <a:ea typeface="微软雅黑"/>
              <a:cs typeface="微软雅黑"/>
            </a:endParaRPr>
          </a:p>
          <a:p>
            <a:pPr marL="571500" indent="-571500">
              <a:buFont typeface="Arial"/>
              <a:buChar char="•"/>
            </a:pPr>
            <a:endParaRPr lang="en-US" altLang="zh-CN" dirty="0">
              <a:latin typeface="微软雅黑"/>
              <a:ea typeface="微软雅黑"/>
              <a:cs typeface="微软雅黑"/>
            </a:endParaRPr>
          </a:p>
          <a:p>
            <a:pPr marL="571500" indent="-571500">
              <a:buFont typeface="Arial"/>
              <a:buChar char="•"/>
            </a:pPr>
            <a:endParaRPr lang="en-US" altLang="zh-CN" dirty="0">
              <a:latin typeface="微软雅黑"/>
              <a:ea typeface="微软雅黑"/>
              <a:cs typeface="微软雅黑"/>
            </a:endParaRPr>
          </a:p>
          <a:p>
            <a:pPr marL="571500" indent="-571500">
              <a:buFont typeface="Arial"/>
              <a:buChar char="•"/>
            </a:pPr>
            <a:endParaRPr lang="en-US" altLang="zh-CN" dirty="0">
              <a:latin typeface="微软雅黑"/>
              <a:ea typeface="微软雅黑"/>
              <a:cs typeface="微软雅黑"/>
            </a:endParaRPr>
          </a:p>
          <a:p>
            <a:pPr marL="571500" indent="-571500">
              <a:buFont typeface="Arial"/>
              <a:buChar char="•"/>
            </a:pPr>
            <a:endParaRPr lang="en-US" altLang="zh-CN" dirty="0">
              <a:latin typeface="微软雅黑"/>
              <a:ea typeface="微软雅黑"/>
              <a:cs typeface="微软雅黑"/>
            </a:endParaRPr>
          </a:p>
          <a:p>
            <a:pPr marL="571500" indent="-571500">
              <a:buFont typeface="Arial"/>
              <a:buChar char="•"/>
            </a:pPr>
            <a:endParaRPr lang="en-US" altLang="zh-CN" dirty="0" smtClean="0">
              <a:latin typeface="微软雅黑"/>
              <a:ea typeface="微软雅黑"/>
              <a:cs typeface="微软雅黑"/>
            </a:endParaRPr>
          </a:p>
          <a:p>
            <a:pPr marL="571500" indent="-571500">
              <a:buFont typeface="Arial"/>
              <a:buChar char="•"/>
            </a:pPr>
            <a:endParaRPr lang="en-US" altLang="zh-CN" dirty="0">
              <a:latin typeface="微软雅黑"/>
              <a:ea typeface="微软雅黑"/>
              <a:cs typeface="微软雅黑"/>
            </a:endParaRPr>
          </a:p>
        </p:txBody>
      </p:sp>
    </p:spTree>
    <p:extLst>
      <p:ext uri="{BB962C8B-B14F-4D97-AF65-F5344CB8AC3E}">
        <p14:creationId xmlns:p14="http://schemas.microsoft.com/office/powerpoint/2010/main" val="15537273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
          <p:cNvSpPr>
            <a:spLocks/>
          </p:cNvSpPr>
          <p:nvPr/>
        </p:nvSpPr>
        <p:spPr bwMode="auto">
          <a:xfrm>
            <a:off x="9434163" y="572895"/>
            <a:ext cx="5552802"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zh-CN" altLang="en-US" sz="7200" dirty="0" smtClean="0">
                <a:solidFill>
                  <a:schemeClr val="tx2"/>
                </a:solidFill>
                <a:latin typeface="微软雅黑"/>
                <a:ea typeface="微软雅黑"/>
                <a:cs typeface="微软雅黑"/>
                <a:sym typeface="Bebas Neue" charset="0"/>
              </a:rPr>
              <a:t>核心交易现状</a:t>
            </a:r>
            <a:endParaRPr lang="en-US" sz="7200" dirty="0">
              <a:solidFill>
                <a:schemeClr val="tx2"/>
              </a:solidFill>
              <a:latin typeface="微软雅黑"/>
              <a:ea typeface="微软雅黑"/>
              <a:cs typeface="微软雅黑"/>
              <a:sym typeface="Bebas Neue" charset="0"/>
            </a:endParaRPr>
          </a:p>
        </p:txBody>
      </p:sp>
      <p:sp>
        <p:nvSpPr>
          <p:cNvPr id="24" name="Freeform 27"/>
          <p:cNvSpPr/>
          <p:nvPr/>
        </p:nvSpPr>
        <p:spPr>
          <a:xfrm>
            <a:off x="691700" y="3494884"/>
            <a:ext cx="3095994" cy="1310428"/>
          </a:xfrm>
          <a:custGeom>
            <a:avLst/>
            <a:gdLst>
              <a:gd name="connsiteX0" fmla="*/ 0 w 3095994"/>
              <a:gd name="connsiteY0" fmla="*/ 0 h 863760"/>
              <a:gd name="connsiteX1" fmla="*/ 2664114 w 3095994"/>
              <a:gd name="connsiteY1" fmla="*/ 0 h 863760"/>
              <a:gd name="connsiteX2" fmla="*/ 3095994 w 3095994"/>
              <a:gd name="connsiteY2" fmla="*/ 431880 h 863760"/>
              <a:gd name="connsiteX3" fmla="*/ 2664114 w 3095994"/>
              <a:gd name="connsiteY3" fmla="*/ 863760 h 863760"/>
              <a:gd name="connsiteX4" fmla="*/ 0 w 3095994"/>
              <a:gd name="connsiteY4" fmla="*/ 863760 h 863760"/>
              <a:gd name="connsiteX5" fmla="*/ 431880 w 3095994"/>
              <a:gd name="connsiteY5" fmla="*/ 431880 h 863760"/>
              <a:gd name="connsiteX6" fmla="*/ 0 w 3095994"/>
              <a:gd name="connsiteY6" fmla="*/ 0 h 86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994" h="863760">
                <a:moveTo>
                  <a:pt x="0" y="0"/>
                </a:moveTo>
                <a:lnTo>
                  <a:pt x="2664114" y="0"/>
                </a:lnTo>
                <a:lnTo>
                  <a:pt x="3095994" y="431880"/>
                </a:lnTo>
                <a:lnTo>
                  <a:pt x="2664114" y="863760"/>
                </a:lnTo>
                <a:lnTo>
                  <a:pt x="0" y="863760"/>
                </a:lnTo>
                <a:lnTo>
                  <a:pt x="431880" y="431880"/>
                </a:lnTo>
                <a:lnTo>
                  <a:pt x="0" y="0"/>
                </a:lnTo>
                <a:close/>
              </a:path>
            </a:pathLst>
          </a:custGeom>
          <a:solidFill>
            <a:schemeClr val="accent1"/>
          </a:solidFill>
          <a:ln w="57150" cmpd="sng">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523892" tIns="61341" rIns="462551" bIns="61341" numCol="1" spcCol="1270" anchor="ctr" anchorCtr="0">
            <a:noAutofit/>
          </a:bodyPr>
          <a:lstStyle/>
          <a:p>
            <a:pPr lvl="0" algn="ctr" defTabSz="1022350">
              <a:lnSpc>
                <a:spcPct val="90000"/>
              </a:lnSpc>
              <a:spcBef>
                <a:spcPct val="0"/>
              </a:spcBef>
              <a:spcAft>
                <a:spcPct val="35000"/>
              </a:spcAft>
            </a:pPr>
            <a:r>
              <a:rPr lang="en-US" sz="3200" dirty="0" smtClean="0">
                <a:latin typeface="微软雅黑"/>
                <a:ea typeface="微软雅黑"/>
                <a:cs typeface="微软雅黑"/>
              </a:rPr>
              <a:t>部署和通信</a:t>
            </a:r>
            <a:endParaRPr lang="en-US" sz="3200" kern="1200" dirty="0">
              <a:latin typeface="微软雅黑"/>
              <a:ea typeface="微软雅黑"/>
              <a:cs typeface="微软雅黑"/>
            </a:endParaRPr>
          </a:p>
        </p:txBody>
      </p:sp>
      <p:sp>
        <p:nvSpPr>
          <p:cNvPr id="25" name="Freeform 28"/>
          <p:cNvSpPr/>
          <p:nvPr/>
        </p:nvSpPr>
        <p:spPr>
          <a:xfrm>
            <a:off x="691700" y="5622429"/>
            <a:ext cx="3095994" cy="1291929"/>
          </a:xfrm>
          <a:custGeom>
            <a:avLst/>
            <a:gdLst>
              <a:gd name="connsiteX0" fmla="*/ 0 w 3095994"/>
              <a:gd name="connsiteY0" fmla="*/ 0 h 863760"/>
              <a:gd name="connsiteX1" fmla="*/ 2664114 w 3095994"/>
              <a:gd name="connsiteY1" fmla="*/ 0 h 863760"/>
              <a:gd name="connsiteX2" fmla="*/ 3095994 w 3095994"/>
              <a:gd name="connsiteY2" fmla="*/ 431880 h 863760"/>
              <a:gd name="connsiteX3" fmla="*/ 2664114 w 3095994"/>
              <a:gd name="connsiteY3" fmla="*/ 863760 h 863760"/>
              <a:gd name="connsiteX4" fmla="*/ 0 w 3095994"/>
              <a:gd name="connsiteY4" fmla="*/ 863760 h 863760"/>
              <a:gd name="connsiteX5" fmla="*/ 431880 w 3095994"/>
              <a:gd name="connsiteY5" fmla="*/ 431880 h 863760"/>
              <a:gd name="connsiteX6" fmla="*/ 0 w 3095994"/>
              <a:gd name="connsiteY6" fmla="*/ 0 h 86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994" h="863760">
                <a:moveTo>
                  <a:pt x="0" y="0"/>
                </a:moveTo>
                <a:lnTo>
                  <a:pt x="2664114" y="0"/>
                </a:lnTo>
                <a:lnTo>
                  <a:pt x="3095994" y="431880"/>
                </a:lnTo>
                <a:lnTo>
                  <a:pt x="2664114" y="863760"/>
                </a:lnTo>
                <a:lnTo>
                  <a:pt x="0" y="863760"/>
                </a:lnTo>
                <a:lnTo>
                  <a:pt x="431880" y="431880"/>
                </a:lnTo>
                <a:lnTo>
                  <a:pt x="0" y="0"/>
                </a:lnTo>
                <a:close/>
              </a:path>
            </a:pathLst>
          </a:custGeom>
          <a:solidFill>
            <a:schemeClr val="accent2"/>
          </a:solidFill>
          <a:ln w="57150" cmpd="sng">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523892" tIns="61341" rIns="462551" bIns="61341" numCol="1" spcCol="1270" anchor="ctr" anchorCtr="0">
            <a:noAutofit/>
          </a:bodyPr>
          <a:lstStyle/>
          <a:p>
            <a:pPr lvl="0" algn="ctr" defTabSz="1022350">
              <a:lnSpc>
                <a:spcPct val="90000"/>
              </a:lnSpc>
              <a:spcBef>
                <a:spcPct val="0"/>
              </a:spcBef>
              <a:spcAft>
                <a:spcPct val="35000"/>
              </a:spcAft>
            </a:pPr>
            <a:r>
              <a:rPr lang="en-US" sz="3200" dirty="0" smtClean="0">
                <a:latin typeface="微软雅黑"/>
                <a:ea typeface="微软雅黑"/>
                <a:cs typeface="微软雅黑"/>
              </a:rPr>
              <a:t>市场和交易方式</a:t>
            </a:r>
            <a:endParaRPr lang="en-US" sz="3200" kern="1200" dirty="0">
              <a:latin typeface="微软雅黑"/>
              <a:ea typeface="微软雅黑"/>
              <a:cs typeface="微软雅黑"/>
            </a:endParaRPr>
          </a:p>
        </p:txBody>
      </p:sp>
      <p:sp>
        <p:nvSpPr>
          <p:cNvPr id="26" name="Freeform 29"/>
          <p:cNvSpPr/>
          <p:nvPr/>
        </p:nvSpPr>
        <p:spPr>
          <a:xfrm>
            <a:off x="750770" y="8033286"/>
            <a:ext cx="3095994" cy="1340296"/>
          </a:xfrm>
          <a:custGeom>
            <a:avLst/>
            <a:gdLst>
              <a:gd name="connsiteX0" fmla="*/ 0 w 3095994"/>
              <a:gd name="connsiteY0" fmla="*/ 0 h 863760"/>
              <a:gd name="connsiteX1" fmla="*/ 2664114 w 3095994"/>
              <a:gd name="connsiteY1" fmla="*/ 0 h 863760"/>
              <a:gd name="connsiteX2" fmla="*/ 3095994 w 3095994"/>
              <a:gd name="connsiteY2" fmla="*/ 431880 h 863760"/>
              <a:gd name="connsiteX3" fmla="*/ 2664114 w 3095994"/>
              <a:gd name="connsiteY3" fmla="*/ 863760 h 863760"/>
              <a:gd name="connsiteX4" fmla="*/ 0 w 3095994"/>
              <a:gd name="connsiteY4" fmla="*/ 863760 h 863760"/>
              <a:gd name="connsiteX5" fmla="*/ 431880 w 3095994"/>
              <a:gd name="connsiteY5" fmla="*/ 431880 h 863760"/>
              <a:gd name="connsiteX6" fmla="*/ 0 w 3095994"/>
              <a:gd name="connsiteY6" fmla="*/ 0 h 86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994" h="863760">
                <a:moveTo>
                  <a:pt x="0" y="0"/>
                </a:moveTo>
                <a:lnTo>
                  <a:pt x="2664114" y="0"/>
                </a:lnTo>
                <a:lnTo>
                  <a:pt x="3095994" y="431880"/>
                </a:lnTo>
                <a:lnTo>
                  <a:pt x="2664114" y="863760"/>
                </a:lnTo>
                <a:lnTo>
                  <a:pt x="0" y="863760"/>
                </a:lnTo>
                <a:lnTo>
                  <a:pt x="431880" y="431880"/>
                </a:lnTo>
                <a:lnTo>
                  <a:pt x="0" y="0"/>
                </a:lnTo>
                <a:close/>
              </a:path>
            </a:pathLst>
          </a:custGeom>
          <a:solidFill>
            <a:schemeClr val="accent3"/>
          </a:solidFill>
          <a:ln w="57150" cmpd="sng">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523892" tIns="61341" rIns="462551" bIns="61341" numCol="1" spcCol="1270" anchor="ctr" anchorCtr="0">
            <a:noAutofit/>
          </a:bodyPr>
          <a:lstStyle/>
          <a:p>
            <a:pPr lvl="0" algn="ctr" defTabSz="1022350">
              <a:lnSpc>
                <a:spcPct val="90000"/>
              </a:lnSpc>
              <a:spcBef>
                <a:spcPct val="0"/>
              </a:spcBef>
              <a:spcAft>
                <a:spcPct val="35000"/>
              </a:spcAft>
            </a:pPr>
            <a:r>
              <a:rPr lang="zh-CN" altLang="en-US" sz="3200" kern="1200" dirty="0" smtClean="0">
                <a:latin typeface="微软雅黑"/>
                <a:ea typeface="微软雅黑"/>
                <a:cs typeface="微软雅黑"/>
              </a:rPr>
              <a:t>共享内存</a:t>
            </a:r>
            <a:endParaRPr lang="en-US" sz="3200" kern="1200" dirty="0">
              <a:latin typeface="微软雅黑"/>
              <a:ea typeface="微软雅黑"/>
              <a:cs typeface="微软雅黑"/>
            </a:endParaRPr>
          </a:p>
        </p:txBody>
      </p:sp>
      <p:sp>
        <p:nvSpPr>
          <p:cNvPr id="27" name="Freeform 30"/>
          <p:cNvSpPr/>
          <p:nvPr/>
        </p:nvSpPr>
        <p:spPr>
          <a:xfrm>
            <a:off x="691700" y="10326040"/>
            <a:ext cx="3095994" cy="1521325"/>
          </a:xfrm>
          <a:custGeom>
            <a:avLst/>
            <a:gdLst>
              <a:gd name="connsiteX0" fmla="*/ 0 w 3095994"/>
              <a:gd name="connsiteY0" fmla="*/ 0 h 863760"/>
              <a:gd name="connsiteX1" fmla="*/ 2664114 w 3095994"/>
              <a:gd name="connsiteY1" fmla="*/ 0 h 863760"/>
              <a:gd name="connsiteX2" fmla="*/ 3095994 w 3095994"/>
              <a:gd name="connsiteY2" fmla="*/ 431880 h 863760"/>
              <a:gd name="connsiteX3" fmla="*/ 2664114 w 3095994"/>
              <a:gd name="connsiteY3" fmla="*/ 863760 h 863760"/>
              <a:gd name="connsiteX4" fmla="*/ 0 w 3095994"/>
              <a:gd name="connsiteY4" fmla="*/ 863760 h 863760"/>
              <a:gd name="connsiteX5" fmla="*/ 431880 w 3095994"/>
              <a:gd name="connsiteY5" fmla="*/ 431880 h 863760"/>
              <a:gd name="connsiteX6" fmla="*/ 0 w 3095994"/>
              <a:gd name="connsiteY6" fmla="*/ 0 h 86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994" h="863760">
                <a:moveTo>
                  <a:pt x="0" y="0"/>
                </a:moveTo>
                <a:lnTo>
                  <a:pt x="2664114" y="0"/>
                </a:lnTo>
                <a:lnTo>
                  <a:pt x="3095994" y="431880"/>
                </a:lnTo>
                <a:lnTo>
                  <a:pt x="2664114" y="863760"/>
                </a:lnTo>
                <a:lnTo>
                  <a:pt x="0" y="863760"/>
                </a:lnTo>
                <a:lnTo>
                  <a:pt x="431880" y="431880"/>
                </a:lnTo>
                <a:lnTo>
                  <a:pt x="0" y="0"/>
                </a:lnTo>
                <a:close/>
              </a:path>
            </a:pathLst>
          </a:custGeom>
          <a:solidFill>
            <a:schemeClr val="accent4"/>
          </a:solidFill>
          <a:ln w="57150" cmpd="sng">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523892" tIns="61341" rIns="462551" bIns="61341" numCol="1" spcCol="1270" anchor="ctr" anchorCtr="0">
            <a:noAutofit/>
          </a:bodyPr>
          <a:lstStyle/>
          <a:p>
            <a:pPr lvl="0" algn="ctr" defTabSz="1022350">
              <a:lnSpc>
                <a:spcPct val="90000"/>
              </a:lnSpc>
              <a:spcBef>
                <a:spcPct val="0"/>
              </a:spcBef>
              <a:spcAft>
                <a:spcPct val="35000"/>
              </a:spcAft>
            </a:pPr>
            <a:r>
              <a:rPr lang="en-US" sz="3200" dirty="0" smtClean="0">
                <a:latin typeface="微软雅黑"/>
                <a:ea typeface="微软雅黑"/>
                <a:cs typeface="微软雅黑"/>
              </a:rPr>
              <a:t>异步处理和消息流</a:t>
            </a:r>
            <a:endParaRPr lang="en-US" sz="3200" kern="1200" dirty="0">
              <a:latin typeface="微软雅黑"/>
              <a:ea typeface="微软雅黑"/>
              <a:cs typeface="微软雅黑"/>
            </a:endParaRPr>
          </a:p>
        </p:txBody>
      </p:sp>
      <p:sp>
        <p:nvSpPr>
          <p:cNvPr id="28" name="Freeform 31"/>
          <p:cNvSpPr/>
          <p:nvPr/>
        </p:nvSpPr>
        <p:spPr>
          <a:xfrm>
            <a:off x="1902644" y="14597784"/>
            <a:ext cx="3095994" cy="863760"/>
          </a:xfrm>
          <a:custGeom>
            <a:avLst/>
            <a:gdLst>
              <a:gd name="connsiteX0" fmla="*/ 0 w 3095994"/>
              <a:gd name="connsiteY0" fmla="*/ 0 h 863760"/>
              <a:gd name="connsiteX1" fmla="*/ 2664114 w 3095994"/>
              <a:gd name="connsiteY1" fmla="*/ 0 h 863760"/>
              <a:gd name="connsiteX2" fmla="*/ 3095994 w 3095994"/>
              <a:gd name="connsiteY2" fmla="*/ 431880 h 863760"/>
              <a:gd name="connsiteX3" fmla="*/ 2664114 w 3095994"/>
              <a:gd name="connsiteY3" fmla="*/ 863760 h 863760"/>
              <a:gd name="connsiteX4" fmla="*/ 0 w 3095994"/>
              <a:gd name="connsiteY4" fmla="*/ 863760 h 863760"/>
              <a:gd name="connsiteX5" fmla="*/ 431880 w 3095994"/>
              <a:gd name="connsiteY5" fmla="*/ 431880 h 863760"/>
              <a:gd name="connsiteX6" fmla="*/ 0 w 3095994"/>
              <a:gd name="connsiteY6" fmla="*/ 0 h 86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994" h="863760">
                <a:moveTo>
                  <a:pt x="0" y="0"/>
                </a:moveTo>
                <a:lnTo>
                  <a:pt x="2664114" y="0"/>
                </a:lnTo>
                <a:lnTo>
                  <a:pt x="3095994" y="431880"/>
                </a:lnTo>
                <a:lnTo>
                  <a:pt x="2664114" y="863760"/>
                </a:lnTo>
                <a:lnTo>
                  <a:pt x="0" y="863760"/>
                </a:lnTo>
                <a:lnTo>
                  <a:pt x="431880" y="431880"/>
                </a:lnTo>
                <a:lnTo>
                  <a:pt x="0" y="0"/>
                </a:lnTo>
                <a:close/>
              </a:path>
            </a:pathLst>
          </a:custGeom>
          <a:solidFill>
            <a:schemeClr val="accent5"/>
          </a:solidFill>
          <a:ln w="57150" cmpd="sng">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523892" tIns="61341" rIns="462551" bIns="61341" numCol="1" spcCol="1270" anchor="ctr" anchorCtr="0">
            <a:noAutofit/>
          </a:bodyPr>
          <a:lstStyle/>
          <a:p>
            <a:pPr lvl="0" algn="ctr" defTabSz="1022350">
              <a:lnSpc>
                <a:spcPct val="90000"/>
              </a:lnSpc>
              <a:spcBef>
                <a:spcPct val="0"/>
              </a:spcBef>
              <a:spcAft>
                <a:spcPct val="35000"/>
              </a:spcAft>
            </a:pPr>
            <a:r>
              <a:rPr lang="en-US" sz="2300" dirty="0">
                <a:latin typeface="微软雅黑"/>
                <a:ea typeface="微软雅黑"/>
                <a:cs typeface="微软雅黑"/>
              </a:rPr>
              <a:t>Portfolio</a:t>
            </a:r>
            <a:endParaRPr lang="en-US" sz="2300" kern="1200" dirty="0">
              <a:latin typeface="微软雅黑"/>
              <a:ea typeface="微软雅黑"/>
              <a:cs typeface="微软雅黑"/>
            </a:endParaRPr>
          </a:p>
        </p:txBody>
      </p:sp>
      <p:sp>
        <p:nvSpPr>
          <p:cNvPr id="30" name="TextBox 34"/>
          <p:cNvSpPr txBox="1"/>
          <p:nvPr/>
        </p:nvSpPr>
        <p:spPr>
          <a:xfrm>
            <a:off x="4360092" y="7836137"/>
            <a:ext cx="7483543" cy="1765398"/>
          </a:xfrm>
          <a:prstGeom prst="rect">
            <a:avLst/>
          </a:prstGeom>
          <a:noFill/>
        </p:spPr>
        <p:txBody>
          <a:bodyPr wrap="square" lIns="0" tIns="0" rIns="0" bIns="0" rtlCol="1">
            <a:spAutoFit/>
          </a:bodyPr>
          <a:lstStyle/>
          <a:p>
            <a:pPr algn="just">
              <a:lnSpc>
                <a:spcPts val="3466"/>
              </a:lnSpc>
            </a:pPr>
            <a:r>
              <a:rPr lang="en-US" sz="2400" dirty="0" smtClean="0">
                <a:latin typeface="微软雅黑"/>
                <a:ea typeface="微软雅黑"/>
                <a:cs typeface="微软雅黑"/>
              </a:rPr>
              <a:t>核心交易服务器维护了一份共享内存块，共享内存会在应用启动的时候加载机构用户的基础数据和市场参数数据，大部分情况下，共享内存的访问多数情况在于报价和成交的验证阶段。</a:t>
            </a:r>
          </a:p>
        </p:txBody>
      </p:sp>
      <p:sp>
        <p:nvSpPr>
          <p:cNvPr id="31" name="TextBox 35"/>
          <p:cNvSpPr txBox="1"/>
          <p:nvPr/>
        </p:nvSpPr>
        <p:spPr>
          <a:xfrm>
            <a:off x="4360092" y="10167652"/>
            <a:ext cx="7483543" cy="2209879"/>
          </a:xfrm>
          <a:prstGeom prst="rect">
            <a:avLst/>
          </a:prstGeom>
          <a:noFill/>
        </p:spPr>
        <p:txBody>
          <a:bodyPr wrap="square" lIns="0" tIns="0" rIns="0" bIns="0" rtlCol="1">
            <a:spAutoFit/>
          </a:bodyPr>
          <a:lstStyle/>
          <a:p>
            <a:pPr algn="just">
              <a:lnSpc>
                <a:spcPts val="3466"/>
              </a:lnSpc>
            </a:pPr>
            <a:r>
              <a:rPr lang="en-US" sz="2400" dirty="0" smtClean="0">
                <a:latin typeface="微软雅黑"/>
                <a:ea typeface="微软雅黑"/>
                <a:cs typeface="微软雅黑"/>
              </a:rPr>
              <a:t>核心交易的进程间通讯通过MQ传递，交易的处理流程是异步消息流，也就是一个消息环路的模式，前一个应用模块只需要将消息放入对应MQ中，并不需要判断消息在下个模块的处理是否失败，整个消息处理流程为串行模式</a:t>
            </a:r>
            <a:endParaRPr lang="en-US" sz="2400" dirty="0">
              <a:latin typeface="微软雅黑"/>
              <a:ea typeface="微软雅黑"/>
              <a:cs typeface="微软雅黑"/>
            </a:endParaRPr>
          </a:p>
        </p:txBody>
      </p:sp>
      <p:sp>
        <p:nvSpPr>
          <p:cNvPr id="32" name="TextBox 36"/>
          <p:cNvSpPr txBox="1"/>
          <p:nvPr/>
        </p:nvSpPr>
        <p:spPr>
          <a:xfrm>
            <a:off x="5600571" y="14599752"/>
            <a:ext cx="16116339" cy="1320917"/>
          </a:xfrm>
          <a:prstGeom prst="rect">
            <a:avLst/>
          </a:prstGeom>
          <a:noFill/>
        </p:spPr>
        <p:txBody>
          <a:bodyPr wrap="square" lIns="0" tIns="0" rIns="0" bIns="0" rtlCol="1">
            <a:spAutoFit/>
          </a:bodyPr>
          <a:lstStyle/>
          <a:p>
            <a:pPr algn="just">
              <a:lnSpc>
                <a:spcPts val="3466"/>
              </a:lnSpc>
            </a:pPr>
            <a:r>
              <a:rPr lang="en-US" sz="2400">
                <a:latin typeface="微软雅黑"/>
                <a:ea typeface="微软雅黑"/>
                <a:cs typeface="微软雅黑"/>
              </a:rPr>
              <a:t>The activities of a company associated with buying and selling a product or service. It includes advertising selling and delivering products to people. People who work in marketing departments of companies try to get the attention</a:t>
            </a:r>
          </a:p>
        </p:txBody>
      </p:sp>
      <p:sp>
        <p:nvSpPr>
          <p:cNvPr id="35" name="TextBox 37"/>
          <p:cNvSpPr txBox="1"/>
          <p:nvPr/>
        </p:nvSpPr>
        <p:spPr>
          <a:xfrm>
            <a:off x="4360093" y="3281469"/>
            <a:ext cx="7483542" cy="1732462"/>
          </a:xfrm>
          <a:prstGeom prst="rect">
            <a:avLst/>
          </a:prstGeom>
          <a:noFill/>
        </p:spPr>
        <p:txBody>
          <a:bodyPr wrap="square" lIns="0" tIns="0" rIns="0" bIns="0" rtlCol="1">
            <a:spAutoFit/>
          </a:bodyPr>
          <a:lstStyle/>
          <a:p>
            <a:pPr algn="just">
              <a:lnSpc>
                <a:spcPts val="3399"/>
              </a:lnSpc>
              <a:defRPr/>
            </a:pPr>
            <a:r>
              <a:rPr lang="en-US" altLang="zh-CN" sz="2400" dirty="0">
                <a:latin typeface="微软雅黑"/>
                <a:ea typeface="微软雅黑"/>
                <a:cs typeface="微软雅黑"/>
              </a:rPr>
              <a:t>核心交易服务器部署为一台物理主机，与接入服务器通过MQ进行通信，同时报价成交类消息处理结束后会通过MQ发送到广播服务器和接口服务器，同时消息会返回到接入服务器，最终被客户端响应</a:t>
            </a:r>
          </a:p>
        </p:txBody>
      </p:sp>
      <p:sp>
        <p:nvSpPr>
          <p:cNvPr id="51" name="TextBox 37"/>
          <p:cNvSpPr txBox="1"/>
          <p:nvPr/>
        </p:nvSpPr>
        <p:spPr>
          <a:xfrm>
            <a:off x="4389627" y="5353736"/>
            <a:ext cx="7483543" cy="1732462"/>
          </a:xfrm>
          <a:prstGeom prst="rect">
            <a:avLst/>
          </a:prstGeom>
          <a:noFill/>
        </p:spPr>
        <p:txBody>
          <a:bodyPr wrap="square" lIns="0" tIns="0" rIns="0" bIns="0" rtlCol="1">
            <a:spAutoFit/>
          </a:bodyPr>
          <a:lstStyle/>
          <a:p>
            <a:pPr algn="just">
              <a:lnSpc>
                <a:spcPts val="3399"/>
              </a:lnSpc>
              <a:defRPr/>
            </a:pPr>
            <a:r>
              <a:rPr lang="zh-CN" altLang="en-US" sz="2400" dirty="0" smtClean="0">
                <a:latin typeface="微软雅黑"/>
                <a:ea typeface="微软雅黑"/>
                <a:cs typeface="微软雅黑"/>
              </a:rPr>
              <a:t>应用进程按照市场</a:t>
            </a:r>
            <a:r>
              <a:rPr lang="en-US" altLang="zh-CN" sz="2400" dirty="0" smtClean="0">
                <a:latin typeface="微软雅黑"/>
                <a:ea typeface="微软雅黑"/>
                <a:cs typeface="微软雅黑"/>
              </a:rPr>
              <a:t>+</a:t>
            </a:r>
            <a:r>
              <a:rPr lang="zh-CN" altLang="en-US" sz="2400" dirty="0" smtClean="0">
                <a:latin typeface="微软雅黑"/>
                <a:ea typeface="微软雅黑"/>
                <a:cs typeface="微软雅黑"/>
              </a:rPr>
              <a:t>交易方式划分，单个市场的交易方式下，存在验证进程，报价进程，过期订单处理进程和报价完成后的路由进程，成交进程和行情计算进程按照市场划分</a:t>
            </a:r>
            <a:r>
              <a:rPr lang="en-US" altLang="zh-CN" sz="2400" dirty="0" smtClean="0">
                <a:latin typeface="微软雅黑"/>
                <a:ea typeface="微软雅黑"/>
                <a:cs typeface="微软雅黑"/>
              </a:rPr>
              <a:t>,</a:t>
            </a:r>
            <a:r>
              <a:rPr lang="zh-CN" altLang="en-US" sz="2400" dirty="0" smtClean="0">
                <a:latin typeface="微软雅黑"/>
                <a:ea typeface="微软雅黑"/>
                <a:cs typeface="微软雅黑"/>
              </a:rPr>
              <a:t>批处理进程按照市场交易方式划分</a:t>
            </a:r>
            <a:endParaRPr lang="en-US" altLang="zh-CN" sz="2400" dirty="0">
              <a:latin typeface="微软雅黑"/>
              <a:ea typeface="微软雅黑"/>
              <a:cs typeface="微软雅黑"/>
            </a:endParaRPr>
          </a:p>
        </p:txBody>
      </p:sp>
      <p:sp>
        <p:nvSpPr>
          <p:cNvPr id="127" name="圆角矩形 126"/>
          <p:cNvSpPr/>
          <p:nvPr/>
        </p:nvSpPr>
        <p:spPr>
          <a:xfrm>
            <a:off x="12449101" y="3847241"/>
            <a:ext cx="1860720" cy="45781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COMS</a:t>
            </a:r>
            <a:endParaRPr kumimoji="1" lang="zh-CN" altLang="en-US" dirty="0">
              <a:latin typeface="微软雅黑"/>
              <a:ea typeface="微软雅黑"/>
              <a:cs typeface="微软雅黑"/>
            </a:endParaRPr>
          </a:p>
        </p:txBody>
      </p:sp>
      <p:sp>
        <p:nvSpPr>
          <p:cNvPr id="128" name="圆角矩形 127"/>
          <p:cNvSpPr/>
          <p:nvPr/>
        </p:nvSpPr>
        <p:spPr>
          <a:xfrm>
            <a:off x="14634711" y="3862009"/>
            <a:ext cx="2097002" cy="1151922"/>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latin typeface="微软雅黑"/>
                <a:ea typeface="微软雅黑"/>
                <a:cs typeface="微软雅黑"/>
              </a:rPr>
              <a:t>funcSep</a:t>
            </a:r>
            <a:endParaRPr kumimoji="1" lang="zh-CN" altLang="en-US" dirty="0">
              <a:latin typeface="微软雅黑"/>
              <a:ea typeface="微软雅黑"/>
              <a:cs typeface="微软雅黑"/>
            </a:endParaRPr>
          </a:p>
        </p:txBody>
      </p:sp>
      <p:sp>
        <p:nvSpPr>
          <p:cNvPr id="129" name="圆角矩形 128"/>
          <p:cNvSpPr/>
          <p:nvPr/>
        </p:nvSpPr>
        <p:spPr>
          <a:xfrm>
            <a:off x="14676639" y="7199630"/>
            <a:ext cx="2097002" cy="1151922"/>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Resp</a:t>
            </a:r>
            <a:endParaRPr kumimoji="1" lang="zh-CN" altLang="en-US" dirty="0">
              <a:latin typeface="微软雅黑"/>
              <a:ea typeface="微软雅黑"/>
              <a:cs typeface="微软雅黑"/>
            </a:endParaRPr>
          </a:p>
        </p:txBody>
      </p:sp>
      <p:sp>
        <p:nvSpPr>
          <p:cNvPr id="130" name="圆角矩形 129"/>
          <p:cNvSpPr/>
          <p:nvPr/>
        </p:nvSpPr>
        <p:spPr>
          <a:xfrm>
            <a:off x="17179489" y="3847241"/>
            <a:ext cx="2097002" cy="1151922"/>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VALD</a:t>
            </a:r>
            <a:endParaRPr kumimoji="1" lang="zh-CN" altLang="en-US" dirty="0">
              <a:latin typeface="微软雅黑"/>
              <a:ea typeface="微软雅黑"/>
              <a:cs typeface="微软雅黑"/>
            </a:endParaRPr>
          </a:p>
        </p:txBody>
      </p:sp>
      <p:sp>
        <p:nvSpPr>
          <p:cNvPr id="131" name="圆角矩形 130"/>
          <p:cNvSpPr/>
          <p:nvPr/>
        </p:nvSpPr>
        <p:spPr>
          <a:xfrm>
            <a:off x="19850052" y="3862009"/>
            <a:ext cx="2097002" cy="1151922"/>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latin typeface="微软雅黑"/>
                <a:ea typeface="微软雅黑"/>
                <a:cs typeface="微软雅黑"/>
              </a:rPr>
              <a:t>Ngtn</a:t>
            </a:r>
            <a:endParaRPr kumimoji="1" lang="zh-CN" altLang="en-US" dirty="0">
              <a:latin typeface="微软雅黑"/>
              <a:ea typeface="微软雅黑"/>
              <a:cs typeface="微软雅黑"/>
            </a:endParaRPr>
          </a:p>
        </p:txBody>
      </p:sp>
      <p:sp>
        <p:nvSpPr>
          <p:cNvPr id="132" name="圆角矩形 131"/>
          <p:cNvSpPr/>
          <p:nvPr/>
        </p:nvSpPr>
        <p:spPr>
          <a:xfrm>
            <a:off x="21961827" y="5619428"/>
            <a:ext cx="2097002" cy="1151922"/>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deal</a:t>
            </a:r>
            <a:endParaRPr kumimoji="1" lang="zh-CN" altLang="en-US" dirty="0">
              <a:latin typeface="微软雅黑"/>
              <a:ea typeface="微软雅黑"/>
              <a:cs typeface="微软雅黑"/>
            </a:endParaRPr>
          </a:p>
        </p:txBody>
      </p:sp>
      <p:sp>
        <p:nvSpPr>
          <p:cNvPr id="133" name="圆角矩形 132"/>
          <p:cNvSpPr/>
          <p:nvPr/>
        </p:nvSpPr>
        <p:spPr>
          <a:xfrm>
            <a:off x="21725546" y="7115078"/>
            <a:ext cx="2415823" cy="1151922"/>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activelog</a:t>
            </a:r>
            <a:endParaRPr kumimoji="1" lang="zh-CN" altLang="en-US" dirty="0">
              <a:latin typeface="微软雅黑"/>
              <a:ea typeface="微软雅黑"/>
              <a:cs typeface="微软雅黑"/>
            </a:endParaRPr>
          </a:p>
        </p:txBody>
      </p:sp>
      <p:sp>
        <p:nvSpPr>
          <p:cNvPr id="134" name="圆角矩形 133"/>
          <p:cNvSpPr/>
          <p:nvPr/>
        </p:nvSpPr>
        <p:spPr>
          <a:xfrm>
            <a:off x="16647858" y="10300959"/>
            <a:ext cx="2552423" cy="1151922"/>
          </a:xfrm>
          <a:prstGeom prst="roundRect">
            <a:avLst/>
          </a:prstGeom>
          <a:solidFill>
            <a:srgbClr val="2CE1B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broadcast</a:t>
            </a:r>
            <a:endParaRPr kumimoji="1" lang="zh-CN" altLang="en-US" dirty="0">
              <a:latin typeface="微软雅黑"/>
              <a:ea typeface="微软雅黑"/>
              <a:cs typeface="微软雅黑"/>
            </a:endParaRPr>
          </a:p>
        </p:txBody>
      </p:sp>
      <p:sp>
        <p:nvSpPr>
          <p:cNvPr id="135" name="圆角矩形 134"/>
          <p:cNvSpPr/>
          <p:nvPr/>
        </p:nvSpPr>
        <p:spPr>
          <a:xfrm>
            <a:off x="20913325" y="10300959"/>
            <a:ext cx="2508121" cy="11519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interface</a:t>
            </a:r>
            <a:endParaRPr kumimoji="1" lang="zh-CN" altLang="en-US" dirty="0">
              <a:latin typeface="微软雅黑"/>
              <a:ea typeface="微软雅黑"/>
              <a:cs typeface="微软雅黑"/>
            </a:endParaRPr>
          </a:p>
        </p:txBody>
      </p:sp>
      <p:sp>
        <p:nvSpPr>
          <p:cNvPr id="136" name="圆角矩形 135"/>
          <p:cNvSpPr/>
          <p:nvPr/>
        </p:nvSpPr>
        <p:spPr>
          <a:xfrm>
            <a:off x="12390035" y="9771662"/>
            <a:ext cx="2820614" cy="2210515"/>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Broadcast Server</a:t>
            </a:r>
            <a:endParaRPr kumimoji="1" lang="zh-CN" altLang="en-US" dirty="0">
              <a:latin typeface="微软雅黑"/>
              <a:ea typeface="微软雅黑"/>
              <a:cs typeface="微软雅黑"/>
            </a:endParaRPr>
          </a:p>
        </p:txBody>
      </p:sp>
      <p:cxnSp>
        <p:nvCxnSpPr>
          <p:cNvPr id="137" name="直线箭头连接符 136"/>
          <p:cNvCxnSpPr>
            <a:stCxn id="127" idx="3"/>
            <a:endCxn id="128" idx="1"/>
          </p:cNvCxnSpPr>
          <p:nvPr/>
        </p:nvCxnSpPr>
        <p:spPr>
          <a:xfrm flipV="1">
            <a:off x="14309821" y="4437970"/>
            <a:ext cx="324890" cy="1698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直线箭头连接符 137"/>
          <p:cNvCxnSpPr>
            <a:stCxn id="128" idx="3"/>
            <a:endCxn id="130" idx="1"/>
          </p:cNvCxnSpPr>
          <p:nvPr/>
        </p:nvCxnSpPr>
        <p:spPr>
          <a:xfrm flipV="1">
            <a:off x="16731713" y="4423202"/>
            <a:ext cx="447776" cy="147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直线箭头连接符 138"/>
          <p:cNvCxnSpPr>
            <a:stCxn id="130" idx="3"/>
            <a:endCxn id="131" idx="1"/>
          </p:cNvCxnSpPr>
          <p:nvPr/>
        </p:nvCxnSpPr>
        <p:spPr>
          <a:xfrm>
            <a:off x="19276491" y="4423202"/>
            <a:ext cx="573561" cy="147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直线箭头连接符 139"/>
          <p:cNvCxnSpPr>
            <a:stCxn id="131" idx="3"/>
            <a:endCxn id="132" idx="0"/>
          </p:cNvCxnSpPr>
          <p:nvPr/>
        </p:nvCxnSpPr>
        <p:spPr>
          <a:xfrm>
            <a:off x="21947054" y="4437970"/>
            <a:ext cx="1063274" cy="11814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直线箭头连接符 140"/>
          <p:cNvCxnSpPr>
            <a:stCxn id="131" idx="2"/>
            <a:endCxn id="129" idx="3"/>
          </p:cNvCxnSpPr>
          <p:nvPr/>
        </p:nvCxnSpPr>
        <p:spPr>
          <a:xfrm flipH="1">
            <a:off x="16773641" y="5013931"/>
            <a:ext cx="4124912" cy="2761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2" name="直线箭头连接符 141"/>
          <p:cNvCxnSpPr>
            <a:stCxn id="131" idx="2"/>
            <a:endCxn id="133" idx="1"/>
          </p:cNvCxnSpPr>
          <p:nvPr/>
        </p:nvCxnSpPr>
        <p:spPr>
          <a:xfrm>
            <a:off x="20898553" y="5013931"/>
            <a:ext cx="826993" cy="26771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3" name="直线箭头连接符 142"/>
          <p:cNvCxnSpPr>
            <a:stCxn id="133" idx="2"/>
            <a:endCxn id="135" idx="0"/>
          </p:cNvCxnSpPr>
          <p:nvPr/>
        </p:nvCxnSpPr>
        <p:spPr>
          <a:xfrm flipH="1">
            <a:off x="22167386" y="8267000"/>
            <a:ext cx="766072" cy="20339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4" name="直线箭头连接符 143"/>
          <p:cNvCxnSpPr>
            <a:stCxn id="133" idx="2"/>
            <a:endCxn id="134" idx="0"/>
          </p:cNvCxnSpPr>
          <p:nvPr/>
        </p:nvCxnSpPr>
        <p:spPr>
          <a:xfrm flipH="1">
            <a:off x="17924070" y="8267000"/>
            <a:ext cx="5009388" cy="20339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5" name="直线箭头连接符 144"/>
          <p:cNvCxnSpPr>
            <a:stCxn id="134" idx="1"/>
            <a:endCxn id="136" idx="3"/>
          </p:cNvCxnSpPr>
          <p:nvPr/>
        </p:nvCxnSpPr>
        <p:spPr>
          <a:xfrm flipH="1">
            <a:off x="15210649" y="10876920"/>
            <a:ext cx="143720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6" name="罐形 145"/>
          <p:cNvSpPr/>
          <p:nvPr/>
        </p:nvSpPr>
        <p:spPr>
          <a:xfrm>
            <a:off x="19508028" y="7115078"/>
            <a:ext cx="1405298" cy="1521128"/>
          </a:xfrm>
          <a:prstGeom prst="can">
            <a:avLst/>
          </a:prstGeom>
          <a:solidFill>
            <a:srgbClr val="25AED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latin typeface="微软雅黑"/>
                <a:ea typeface="微软雅黑"/>
                <a:cs typeface="微软雅黑"/>
              </a:rPr>
              <a:t>DB</a:t>
            </a:r>
            <a:endParaRPr kumimoji="1" lang="zh-CN" altLang="en-US" dirty="0">
              <a:latin typeface="微软雅黑"/>
              <a:ea typeface="微软雅黑"/>
              <a:cs typeface="微软雅黑"/>
            </a:endParaRPr>
          </a:p>
        </p:txBody>
      </p:sp>
      <p:cxnSp>
        <p:nvCxnSpPr>
          <p:cNvPr id="147" name="直线箭头连接符 146"/>
          <p:cNvCxnSpPr>
            <a:stCxn id="131" idx="3"/>
            <a:endCxn id="146" idx="1"/>
          </p:cNvCxnSpPr>
          <p:nvPr/>
        </p:nvCxnSpPr>
        <p:spPr>
          <a:xfrm flipH="1">
            <a:off x="20210677" y="4437970"/>
            <a:ext cx="1736377" cy="2677108"/>
          </a:xfrm>
          <a:prstGeom prst="straightConnector1">
            <a:avLst/>
          </a:prstGeom>
          <a:ln>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148" name="云形 147"/>
          <p:cNvSpPr/>
          <p:nvPr/>
        </p:nvSpPr>
        <p:spPr>
          <a:xfrm>
            <a:off x="17179489" y="7406385"/>
            <a:ext cx="1949325" cy="1115002"/>
          </a:xfrm>
          <a:prstGeom prst="cloud">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latin typeface="微软雅黑"/>
                <a:ea typeface="微软雅黑"/>
                <a:cs typeface="微软雅黑"/>
              </a:rPr>
              <a:t>shm</a:t>
            </a:r>
            <a:endParaRPr kumimoji="1" lang="zh-CN" altLang="en-US" dirty="0">
              <a:latin typeface="微软雅黑"/>
              <a:ea typeface="微软雅黑"/>
              <a:cs typeface="微软雅黑"/>
            </a:endParaRPr>
          </a:p>
        </p:txBody>
      </p:sp>
      <p:cxnSp>
        <p:nvCxnSpPr>
          <p:cNvPr id="149" name="直线箭头连接符 148"/>
          <p:cNvCxnSpPr>
            <a:stCxn id="130" idx="2"/>
            <a:endCxn id="148" idx="3"/>
          </p:cNvCxnSpPr>
          <p:nvPr/>
        </p:nvCxnSpPr>
        <p:spPr>
          <a:xfrm flipH="1">
            <a:off x="18154152" y="4999163"/>
            <a:ext cx="73838" cy="2470973"/>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150" name="直线箭头连接符 149"/>
          <p:cNvCxnSpPr>
            <a:stCxn id="129" idx="1"/>
            <a:endCxn id="127" idx="3"/>
          </p:cNvCxnSpPr>
          <p:nvPr/>
        </p:nvCxnSpPr>
        <p:spPr>
          <a:xfrm flipH="1" flipV="1">
            <a:off x="14309821" y="6136318"/>
            <a:ext cx="366818" cy="16392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1" name="直线箭头连接符 150"/>
          <p:cNvCxnSpPr>
            <a:stCxn id="132" idx="1"/>
            <a:endCxn id="146" idx="4"/>
          </p:cNvCxnSpPr>
          <p:nvPr/>
        </p:nvCxnSpPr>
        <p:spPr>
          <a:xfrm flipH="1">
            <a:off x="20913326" y="6195389"/>
            <a:ext cx="1048501" cy="1680253"/>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直线箭头连接符 12"/>
          <p:cNvCxnSpPr/>
          <p:nvPr/>
        </p:nvCxnSpPr>
        <p:spPr>
          <a:xfrm>
            <a:off x="15742284" y="2953647"/>
            <a:ext cx="10313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16980386" y="2658276"/>
            <a:ext cx="3076411" cy="461665"/>
          </a:xfrm>
          <a:prstGeom prst="rect">
            <a:avLst/>
          </a:prstGeom>
          <a:noFill/>
        </p:spPr>
        <p:txBody>
          <a:bodyPr wrap="square" rtlCol="0">
            <a:spAutoFit/>
          </a:bodyPr>
          <a:lstStyle/>
          <a:p>
            <a:r>
              <a:rPr kumimoji="1" lang="en-US" altLang="zh-CN" sz="2400" dirty="0" smtClean="0"/>
              <a:t>MQ</a:t>
            </a:r>
            <a:r>
              <a:rPr kumimoji="1" lang="zh-CN" altLang="en-US" sz="2400" dirty="0" smtClean="0"/>
              <a:t>消息传输</a:t>
            </a:r>
            <a:endParaRPr kumimoji="1" lang="zh-CN" altLang="en-US" sz="2400" dirty="0"/>
          </a:p>
        </p:txBody>
      </p:sp>
      <p:cxnSp>
        <p:nvCxnSpPr>
          <p:cNvPr id="152" name="直线箭头连接符 151"/>
          <p:cNvCxnSpPr/>
          <p:nvPr/>
        </p:nvCxnSpPr>
        <p:spPr>
          <a:xfrm>
            <a:off x="19200281" y="2953647"/>
            <a:ext cx="1031357"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15" name="文本框 14"/>
          <p:cNvSpPr txBox="1"/>
          <p:nvPr/>
        </p:nvSpPr>
        <p:spPr>
          <a:xfrm>
            <a:off x="20379313" y="2687814"/>
            <a:ext cx="3189808" cy="461665"/>
          </a:xfrm>
          <a:prstGeom prst="rect">
            <a:avLst/>
          </a:prstGeom>
          <a:noFill/>
        </p:spPr>
        <p:txBody>
          <a:bodyPr wrap="square" rtlCol="0">
            <a:spAutoFit/>
          </a:bodyPr>
          <a:lstStyle/>
          <a:p>
            <a:r>
              <a:rPr kumimoji="1" lang="zh-CN" altLang="en-US" sz="2400" dirty="0" smtClean="0"/>
              <a:t>数据库或缓存访问</a:t>
            </a:r>
            <a:endParaRPr kumimoji="1" lang="zh-CN" altLang="en-US" sz="2400" dirty="0"/>
          </a:p>
        </p:txBody>
      </p:sp>
    </p:spTree>
    <p:extLst>
      <p:ext uri="{BB962C8B-B14F-4D97-AF65-F5344CB8AC3E}">
        <p14:creationId xmlns:p14="http://schemas.microsoft.com/office/powerpoint/2010/main" val="2774285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Jetfabrik - Aquarium - Light">
      <a:dk1>
        <a:srgbClr val="7E7E7E"/>
      </a:dk1>
      <a:lt1>
        <a:sysClr val="window" lastClr="FFFFFF"/>
      </a:lt1>
      <a:dk2>
        <a:srgbClr val="6B6B6B"/>
      </a:dk2>
      <a:lt2>
        <a:srgbClr val="FFFFFF"/>
      </a:lt2>
      <a:accent1>
        <a:srgbClr val="212428"/>
      </a:accent1>
      <a:accent2>
        <a:srgbClr val="25AEDB"/>
      </a:accent2>
      <a:accent3>
        <a:srgbClr val="2CE1BE"/>
      </a:accent3>
      <a:accent4>
        <a:srgbClr val="212428"/>
      </a:accent4>
      <a:accent5>
        <a:srgbClr val="25AEDB"/>
      </a:accent5>
      <a:accent6>
        <a:srgbClr val="2CE1BE"/>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44146</TotalTime>
  <Words>3113</Words>
  <Application>Microsoft Office PowerPoint</Application>
  <PresentationFormat>Custom</PresentationFormat>
  <Paragraphs>358</Paragraphs>
  <Slides>27</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Bebas Neue</vt:lpstr>
      <vt:lpstr>Gill Sans</vt:lpstr>
      <vt:lpstr>Hiragino Sans GB W3</vt:lpstr>
      <vt:lpstr>Lato</vt:lpstr>
      <vt:lpstr>Lato Light</vt:lpstr>
      <vt:lpstr>Lato Regular</vt:lpstr>
      <vt:lpstr>Source Sans Pro</vt:lpstr>
      <vt:lpstr>Yuanti SC Light</vt:lpstr>
      <vt:lpstr>宋体</vt:lpstr>
      <vt:lpstr>Microsoft YaHei</vt:lpstr>
      <vt:lpstr>Microsoft YaHei</vt:lpstr>
      <vt:lpstr>Arial</vt:lpstr>
      <vt:lpstr>Calibri</vt:lpstr>
      <vt:lpstr>Calibri Light</vt:lpstr>
      <vt:lpstr>Helvetica</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Barcena</dc:title>
  <dc:subject/>
  <dc:creator>SlidePro</dc:creator>
  <cp:keywords/>
  <dc:description/>
  <cp:lastModifiedBy>Xiaojing Bao</cp:lastModifiedBy>
  <cp:revision>5890</cp:revision>
  <dcterms:created xsi:type="dcterms:W3CDTF">2014-11-12T21:47:38Z</dcterms:created>
  <dcterms:modified xsi:type="dcterms:W3CDTF">2017-05-17T06:41:47Z</dcterms:modified>
  <cp:category/>
</cp:coreProperties>
</file>